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352" r:id="rId20"/>
    <p:sldId id="287" r:id="rId21"/>
    <p:sldId id="288" r:id="rId22"/>
    <p:sldId id="289" r:id="rId23"/>
    <p:sldId id="290" r:id="rId24"/>
    <p:sldId id="291" r:id="rId25"/>
    <p:sldId id="292" r:id="rId26"/>
    <p:sldId id="294" r:id="rId27"/>
    <p:sldId id="353" r:id="rId28"/>
    <p:sldId id="300" r:id="rId29"/>
    <p:sldId id="354" r:id="rId30"/>
    <p:sldId id="355" r:id="rId31"/>
    <p:sldId id="304" r:id="rId32"/>
    <p:sldId id="305" r:id="rId33"/>
    <p:sldId id="306" r:id="rId34"/>
    <p:sldId id="310" r:id="rId35"/>
    <p:sldId id="312" r:id="rId36"/>
    <p:sldId id="313" r:id="rId37"/>
    <p:sldId id="314" r:id="rId38"/>
    <p:sldId id="320" r:id="rId39"/>
    <p:sldId id="321" r:id="rId40"/>
    <p:sldId id="322" r:id="rId41"/>
    <p:sldId id="323" r:id="rId42"/>
    <p:sldId id="324" r:id="rId43"/>
    <p:sldId id="325" r:id="rId44"/>
    <p:sldId id="326" r:id="rId45"/>
    <p:sldId id="328" r:id="rId46"/>
    <p:sldId id="329" r:id="rId47"/>
    <p:sldId id="330" r:id="rId48"/>
    <p:sldId id="331" r:id="rId49"/>
    <p:sldId id="332" r:id="rId50"/>
    <p:sldId id="333" r:id="rId51"/>
    <p:sldId id="335" r:id="rId52"/>
    <p:sldId id="345" r:id="rId53"/>
    <p:sldId id="346" r:id="rId54"/>
    <p:sldId id="348" r:id="rId55"/>
    <p:sldId id="349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1DDE-8CC9-4894-AAD1-30048E353DAC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9093A-6489-4669-93CA-63EA956FF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1DDE-8CC9-4894-AAD1-30048E353DAC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9093A-6489-4669-93CA-63EA956FF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1DDE-8CC9-4894-AAD1-30048E353DAC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9093A-6489-4669-93CA-63EA956FF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58750"/>
            <a:ext cx="8229600" cy="597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3" name="Rectangle 4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3654E-13E9-4ABD-91B0-97377E970DFC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1DDE-8CC9-4894-AAD1-30048E353DAC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9093A-6489-4669-93CA-63EA956FF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1DDE-8CC9-4894-AAD1-30048E353DAC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9093A-6489-4669-93CA-63EA956FF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1DDE-8CC9-4894-AAD1-30048E353DAC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9093A-6489-4669-93CA-63EA956FF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1DDE-8CC9-4894-AAD1-30048E353DAC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9093A-6489-4669-93CA-63EA956FF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1DDE-8CC9-4894-AAD1-30048E353DAC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9093A-6489-4669-93CA-63EA956FF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1DDE-8CC9-4894-AAD1-30048E353DAC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9093A-6489-4669-93CA-63EA956FF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1DDE-8CC9-4894-AAD1-30048E353DAC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9093A-6489-4669-93CA-63EA956FF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D1DDE-8CC9-4894-AAD1-30048E353DAC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9093A-6489-4669-93CA-63EA956FF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D1DDE-8CC9-4894-AAD1-30048E353DAC}" type="datetimeFigureOut">
              <a:rPr lang="en-US" smtClean="0"/>
              <a:pPr/>
              <a:t>10/2/2020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9093A-6489-4669-93CA-63EA956FF8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1500" y="1571625"/>
            <a:ext cx="8229600" cy="150018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ИАС МЕДИЦИНЕ</a:t>
            </a:r>
            <a:br>
              <a:rPr lang="sr-Cyrl-CS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sr-Cyrl-CS" dirty="0" smtClean="0">
                <a:latin typeface="Times New Roman" pitchFamily="18" charset="0"/>
                <a:cs typeface="Times New Roman" pitchFamily="18" charset="0"/>
              </a:rPr>
            </a:b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ПРИМАРНА ЗДРАВСТВЕНА ЗАШТИТА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4286250"/>
            <a:ext cx="8229600" cy="25273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11. НЕДЕЉА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ПОТРЕБЕ ЗА ХРАНОМ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узраст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физиолошко стање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физичка активност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исхрањеност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навике (стил живота)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здравствено стање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3-5-7 - Кључне речи за правилну исхрану</a:t>
            </a:r>
            <a:r>
              <a:rPr lang="ru-RU" dirty="0" smtClean="0"/>
              <a:t/>
            </a:r>
            <a:br>
              <a:rPr lang="ru-RU" dirty="0" smtClean="0"/>
            </a:br>
            <a:endParaRPr 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2"/>
          <a:lstStyle/>
          <a:p>
            <a:pPr>
              <a:buFontTx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= умерено-разноврсно-довољно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=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1-житарице и њихови производи</a:t>
            </a:r>
          </a:p>
          <a:p>
            <a:pPr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2-поврће осим махунарки</a:t>
            </a:r>
          </a:p>
          <a:p>
            <a:pPr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3- воће</a:t>
            </a:r>
          </a:p>
          <a:p>
            <a:pPr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4- млеко и млечни производи</a:t>
            </a:r>
          </a:p>
          <a:p>
            <a:pPr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5- месо, риба, јаја</a:t>
            </a:r>
          </a:p>
          <a:p>
            <a:pPr>
              <a:buFontTx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=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1.Јести разноврсну храну</a:t>
            </a:r>
          </a:p>
          <a:p>
            <a:pPr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2.Одржати пожељну телесну масу</a:t>
            </a:r>
          </a:p>
          <a:p>
            <a:pPr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Бирати намирнице са мање масти, посебно</a:t>
            </a:r>
          </a:p>
          <a:p>
            <a:pPr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засићених и холестерола</a:t>
            </a:r>
          </a:p>
          <a:p>
            <a:pPr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4.Јести више житарица, поврћа и воћа</a:t>
            </a:r>
          </a:p>
          <a:p>
            <a:pPr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5.Умерено користити шећер</a:t>
            </a:r>
          </a:p>
          <a:p>
            <a:pPr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6. Умерено солити храну</a:t>
            </a:r>
          </a:p>
          <a:p>
            <a:pPr>
              <a:buFontTx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7.Избегавати алкохол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52" y="285728"/>
            <a:ext cx="6948487" cy="692150"/>
          </a:xfrm>
        </p:spPr>
        <p:txBody>
          <a:bodyPr/>
          <a:lstStyle/>
          <a:p>
            <a:pPr algn="l"/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ПРЕПОРУКЕ ЗА ЕНЕРГЕТСКИ УНОС</a:t>
            </a:r>
            <a:endParaRPr lang="sr-Latn-C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5900"/>
            <a:ext cx="8567737" cy="5256213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Tx/>
              <a:buNone/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Енергетске потребе сваког појединца зависе од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33400" indent="-533400">
              <a:lnSpc>
                <a:spcPct val="90000"/>
              </a:lnSpc>
              <a:buFontTx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Енергије потребне за одвијање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базалног метаболизма</a:t>
            </a: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Енергије потребне за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физичку активност</a:t>
            </a: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Енергије за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специфично динамско дејство хране</a:t>
            </a: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1295400" lvl="2" indent="-3810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Енергије за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раст нових ткива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(деца, труднице, дојиље</a:t>
            </a:r>
            <a:r>
              <a:rPr lang="sr-Cyrl-CS" sz="2000" dirty="0" smtClean="0"/>
              <a:t>)</a:t>
            </a:r>
            <a:endParaRPr lang="sr-Latn-C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052513"/>
          </a:xfrm>
        </p:spPr>
        <p:txBody>
          <a:bodyPr/>
          <a:lstStyle/>
          <a:p>
            <a:pPr eaLnBrk="1" hangingPunct="1"/>
            <a:r>
              <a:rPr lang="sr-Cyrl-CS" sz="4000" dirty="0" smtClean="0">
                <a:latin typeface="Times New Roman" pitchFamily="18" charset="0"/>
                <a:cs typeface="Times New Roman" pitchFamily="18" charset="0"/>
              </a:rPr>
              <a:t>Енергетске потребе деце до 5 година</a:t>
            </a:r>
            <a:endParaRPr lang="sr-Latn-CS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sr-Cyrl-CS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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подједнаке су за дечаке и за девојчице и износе од 95 – 105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kcal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kg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ТМ детета.</a:t>
            </a:r>
          </a:p>
          <a:p>
            <a:pPr eaLnBrk="1" hangingPunct="1">
              <a:buFont typeface="Wingdings" pitchFamily="2" charset="2"/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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1 до 2 године треба дневно обезбедити око 1200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kcal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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3 до 5 година треба дневно обезбедити око 1600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kcal</a:t>
            </a:r>
          </a:p>
          <a:p>
            <a:pPr eaLnBrk="1" hangingPunct="1"/>
            <a:endParaRPr lang="sr-Latn-C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255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Енергетске потребе                                             преко 5 година старости</a:t>
            </a: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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Енергетске потребе, разликују се код дечака и девојчица преко 5 година старости.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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 Дечацима од 5 до 7 година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треба дневно обезбедити око 1900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kcal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+ 200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kcal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на сваке две године, све до завршетка раста.</a:t>
            </a:r>
          </a:p>
          <a:p>
            <a:pPr>
              <a:lnSpc>
                <a:spcPct val="80000"/>
              </a:lnSpc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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 Девојчицама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до 10 године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треба дневно обезбедити око 1800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kcal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+ 100 до 150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kcal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 сваке две године.</a:t>
            </a:r>
          </a:p>
          <a:p>
            <a:pPr>
              <a:lnSpc>
                <a:spcPct val="80000"/>
              </a:lnSpc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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У зависности од активности детета потребе могу бити и веће и износити до око 3100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kcal</a:t>
            </a: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sr-Latn-C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pPr eaLnBrk="1" hangingPunct="1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ТРУДНИЦЕ</a:t>
            </a: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sr-Cyrl-CS" sz="28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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 Трудницама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 треба обезбедити додатну енергију за раст плода, плаценте и других ткива:</a:t>
            </a:r>
          </a:p>
          <a:p>
            <a:pPr>
              <a:buNone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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 У првом тромесечју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 енергетски унос треба повећати за око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85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kcal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 дан</a:t>
            </a:r>
            <a:endParaRPr lang="sr-Cyrl-C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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 У другом тромесечију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енергетски унос треба повећати за око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 285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kcal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 дан</a:t>
            </a:r>
          </a:p>
          <a:p>
            <a:pPr>
              <a:buNone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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 У трећем тромесечју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 енергетски унос треба повећати за око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475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kcal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на дан</a:t>
            </a:r>
            <a:endParaRPr lang="sr-Latn-C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WordArt 3"/>
          <p:cNvSpPr>
            <a:spLocks noChangeArrowheads="1" noChangeShapeType="1" noTextEdit="1"/>
          </p:cNvSpPr>
          <p:nvPr/>
        </p:nvSpPr>
        <p:spPr bwMode="auto">
          <a:xfrm>
            <a:off x="1930400" y="381000"/>
            <a:ext cx="53848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Т Р У Д Н О Ћ А</a:t>
            </a:r>
            <a:endParaRPr lang="en-US" sz="3600" kern="1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2411413" y="4149725"/>
            <a:ext cx="4267200" cy="539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 О Ј Е Њ Е</a:t>
            </a:r>
            <a:endParaRPr lang="en-US" sz="3600" kern="1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179388" y="981075"/>
            <a:ext cx="7056437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  I </a:t>
            </a:r>
            <a:r>
              <a:rPr lang="sr-Cyrl-CS" sz="2800" b="1" u="sng" dirty="0" smtClean="0">
                <a:latin typeface="Times New Roman" pitchFamily="18" charset="0"/>
                <a:cs typeface="Times New Roman" pitchFamily="18" charset="0"/>
              </a:rPr>
              <a:t>триместар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Еп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БМ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ПАЛ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+ 85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kcal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sr-Cyrl-CS" sz="2800" b="1" u="sng" dirty="0">
                <a:latin typeface="Times New Roman" pitchFamily="18" charset="0"/>
                <a:cs typeface="Times New Roman" pitchFamily="18" charset="0"/>
              </a:rPr>
              <a:t>триместар</a:t>
            </a:r>
            <a:endParaRPr lang="en-US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Еп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БМ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ПАЛ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+ 285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kcal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sr-Cyrl-CS" sz="2800" b="1" u="sng" dirty="0">
                <a:latin typeface="Times New Roman" pitchFamily="18" charset="0"/>
                <a:cs typeface="Times New Roman" pitchFamily="18" charset="0"/>
              </a:rPr>
              <a:t>триместар</a:t>
            </a:r>
            <a:endParaRPr lang="en-US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Еп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БМ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ПАЛ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+ 475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kcal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1198563" y="4964113"/>
            <a:ext cx="657383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I-VI </a:t>
            </a:r>
            <a:r>
              <a:rPr lang="sr-Cyrl-CS" sz="2800" b="1" u="sng" dirty="0">
                <a:latin typeface="Times New Roman" pitchFamily="18" charset="0"/>
                <a:cs typeface="Times New Roman" pitchFamily="18" charset="0"/>
              </a:rPr>
              <a:t>месец</a:t>
            </a:r>
            <a:endParaRPr lang="en-US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Еп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БМ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ПАЛ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+ 675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kcal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sr-Cyrl-CS" sz="2800" b="1" u="sng" dirty="0" smtClean="0">
                <a:latin typeface="Times New Roman" pitchFamily="18" charset="0"/>
                <a:cs typeface="Times New Roman" pitchFamily="18" charset="0"/>
              </a:rPr>
              <a:t>месец</a:t>
            </a:r>
            <a:r>
              <a:rPr lang="sr-Cyrl-RS" sz="2800" b="1" u="sng" dirty="0" smtClean="0">
                <a:latin typeface="Times New Roman" pitchFamily="18" charset="0"/>
                <a:cs typeface="Times New Roman" pitchFamily="18" charset="0"/>
              </a:rPr>
              <a:t>и и више</a:t>
            </a:r>
            <a:endParaRPr lang="en-US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Еп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БМ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sr-Cyrl-CS" sz="2800" b="1" dirty="0">
                <a:latin typeface="Times New Roman" pitchFamily="18" charset="0"/>
                <a:cs typeface="Times New Roman" pitchFamily="18" charset="0"/>
              </a:rPr>
              <a:t>ПАЛ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+ 460 </a:t>
            </a:r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kcal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65175"/>
          </a:xfrm>
        </p:spPr>
        <p:txBody>
          <a:bodyPr/>
          <a:lstStyle/>
          <a:p>
            <a:pPr eaLnBrk="1" hangingPunct="1"/>
            <a:r>
              <a:rPr lang="sr-Cyrl-CS" sz="4000" dirty="0" smtClean="0">
                <a:latin typeface="Times New Roman" pitchFamily="18" charset="0"/>
                <a:cs typeface="Times New Roman" pitchFamily="18" charset="0"/>
              </a:rPr>
              <a:t>ДОЈИЉЕ</a:t>
            </a:r>
            <a:endParaRPr lang="sr-Latn-CS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9144000" cy="59499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Cyrl-CS" b="1" i="1" dirty="0" smtClean="0">
                <a:latin typeface="Times New Roman" pitchFamily="18" charset="0"/>
                <a:cs typeface="Times New Roman" pitchFamily="18" charset="0"/>
              </a:rPr>
              <a:t>   Дојиљама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је потребно обезбедити додатну енергију, због лактације,у износи око:</a:t>
            </a:r>
          </a:p>
          <a:p>
            <a:pPr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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Од првог до шестог месеца дојења потребно је обезбедити око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675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kcal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 дан.</a:t>
            </a:r>
          </a:p>
          <a:p>
            <a:pPr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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Од шестог месеца дојења потребно је обезбедити око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460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kcal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 дан.</a:t>
            </a:r>
          </a:p>
          <a:p>
            <a:pPr eaLnBrk="1" hangingPunct="1"/>
            <a:endParaRPr lang="sr-Cyrl-CS" dirty="0" smtClean="0"/>
          </a:p>
          <a:p>
            <a:pPr eaLnBrk="1" hangingPunct="1">
              <a:buFont typeface="Wingdings" pitchFamily="2" charset="2"/>
              <a:buNone/>
            </a:pPr>
            <a:endParaRPr lang="sr-Latn-C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2875"/>
          </a:xfrm>
        </p:spPr>
        <p:txBody>
          <a:bodyPr/>
          <a:lstStyle/>
          <a:p>
            <a:pPr eaLnBrk="1" hangingPunct="1"/>
            <a:r>
              <a:rPr lang="sr-Cyrl-CS" sz="4000" b="1" dirty="0" smtClean="0">
                <a:latin typeface="Times New Roman" pitchFamily="18" charset="0"/>
                <a:cs typeface="Times New Roman" pitchFamily="18" charset="0"/>
              </a:rPr>
              <a:t>ЕНЕРГЕТСКЕ ПОТРЕБЕ                        СТАРИХ ОСОБА</a:t>
            </a:r>
            <a:endParaRPr lang="sr-Latn-CS" sz="4000" b="1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700213"/>
            <a:ext cx="9144000" cy="51577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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Енергетске потребе </a:t>
            </a:r>
            <a:r>
              <a:rPr lang="sr-Cyrl-CS" b="1" i="1" dirty="0" smtClean="0">
                <a:latin typeface="Times New Roman" pitchFamily="18" charset="0"/>
                <a:cs typeface="Times New Roman" pitchFamily="18" charset="0"/>
              </a:rPr>
              <a:t>старих особа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су мање него код радно активног </a:t>
            </a:r>
            <a:r>
              <a:rPr lang="sr-Cyrl-CS" sz="3600" dirty="0" smtClean="0">
                <a:latin typeface="Times New Roman" pitchFamily="18" charset="0"/>
                <a:cs typeface="Times New Roman" pitchFamily="18" charset="0"/>
              </a:rPr>
              <a:t>становништва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, због смањених професионалних, али и других дневних физичких активности.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sr-Latn-C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TextBox 6"/>
          <p:cNvSpPr txBox="1">
            <a:spLocks noChangeArrowheads="1"/>
          </p:cNvSpPr>
          <p:nvPr/>
        </p:nvSpPr>
        <p:spPr bwMode="auto">
          <a:xfrm>
            <a:off x="428625" y="857250"/>
            <a:ext cx="68219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Енергетска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густина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енергетска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вредност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/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маса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хране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1500" y="285728"/>
            <a:ext cx="82489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ЕНЕРГЕТСКЕ</a:t>
            </a:r>
            <a:r>
              <a:rPr lang="sl-SI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b="1" dirty="0" smtClean="0">
                <a:latin typeface="Times New Roman" pitchFamily="18" charset="0"/>
                <a:cs typeface="Times New Roman" pitchFamily="18" charset="0"/>
              </a:rPr>
              <a:t>ГУСТИНА ХРАНЕ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2887" y="1914828"/>
            <a:ext cx="6877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Пример 1: оброк од 500 грама са енергијом од 2100 кЈ</a:t>
            </a:r>
            <a:endParaRPr lang="sr-Latn-RS" dirty="0"/>
          </a:p>
        </p:txBody>
      </p:sp>
      <p:sp>
        <p:nvSpPr>
          <p:cNvPr id="4" name="TextBox 3"/>
          <p:cNvSpPr txBox="1"/>
          <p:nvPr/>
        </p:nvSpPr>
        <p:spPr>
          <a:xfrm>
            <a:off x="772119" y="3573016"/>
            <a:ext cx="6134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/>
              <a:t>Пример </a:t>
            </a:r>
            <a:r>
              <a:rPr lang="sr-Cyrl-RS" dirty="0" smtClean="0"/>
              <a:t>2: </a:t>
            </a:r>
            <a:r>
              <a:rPr lang="sr-Cyrl-RS" dirty="0"/>
              <a:t>оброк од </a:t>
            </a:r>
            <a:r>
              <a:rPr lang="sr-Cyrl-RS" dirty="0" smtClean="0"/>
              <a:t>200 </a:t>
            </a:r>
            <a:r>
              <a:rPr lang="sr-Cyrl-RS" dirty="0"/>
              <a:t>грама са енергијом од 2100 кЈ</a:t>
            </a:r>
            <a:endParaRPr lang="sr-Latn-RS" dirty="0"/>
          </a:p>
        </p:txBody>
      </p:sp>
      <p:sp>
        <p:nvSpPr>
          <p:cNvPr id="5" name="TextBox 4"/>
          <p:cNvSpPr txBox="1"/>
          <p:nvPr/>
        </p:nvSpPr>
        <p:spPr>
          <a:xfrm>
            <a:off x="428625" y="1545496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Израчунати енергетску густину два оброка:</a:t>
            </a:r>
            <a:endParaRPr lang="sr-Latn-RS" dirty="0"/>
          </a:p>
        </p:txBody>
      </p:sp>
      <p:sp>
        <p:nvSpPr>
          <p:cNvPr id="6" name="TextBox 5"/>
          <p:cNvSpPr txBox="1"/>
          <p:nvPr/>
        </p:nvSpPr>
        <p:spPr>
          <a:xfrm>
            <a:off x="581744" y="2289956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hangingPunct="0"/>
            <a:r>
              <a:rPr lang="sr-Cyrl-CS" dirty="0">
                <a:latin typeface="Times New Roman" pitchFamily="18" charset="0"/>
                <a:cs typeface="Times New Roman" pitchFamily="18" charset="0"/>
              </a:rPr>
              <a:t>Енергетска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густина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2100кЈ/500</a:t>
            </a:r>
            <a:r>
              <a:rPr lang="en-US" dirty="0" smtClean="0"/>
              <a:t>g</a:t>
            </a:r>
            <a:r>
              <a:rPr lang="sr-Cyrl-RS" dirty="0" smtClean="0"/>
              <a:t> =</a:t>
            </a:r>
            <a:r>
              <a:rPr lang="en-US" dirty="0" smtClean="0"/>
              <a:t>4</a:t>
            </a:r>
            <a:r>
              <a:rPr lang="sr-Cyrl-RS" dirty="0" smtClean="0"/>
              <a:t>,2</a:t>
            </a:r>
            <a:r>
              <a:rPr lang="en-US" dirty="0" smtClean="0"/>
              <a:t> </a:t>
            </a:r>
            <a:r>
              <a:rPr lang="sr-Cyrl-CS" dirty="0"/>
              <a:t>кЈ</a:t>
            </a:r>
            <a:r>
              <a:rPr lang="en-US" dirty="0"/>
              <a:t>/g</a:t>
            </a:r>
          </a:p>
          <a:p>
            <a:endParaRPr lang="sr-Latn-RS" dirty="0"/>
          </a:p>
        </p:txBody>
      </p:sp>
      <p:sp>
        <p:nvSpPr>
          <p:cNvPr id="11" name="TextBox 10"/>
          <p:cNvSpPr txBox="1"/>
          <p:nvPr/>
        </p:nvSpPr>
        <p:spPr>
          <a:xfrm>
            <a:off x="742574" y="4047147"/>
            <a:ext cx="5266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CS" dirty="0">
                <a:latin typeface="Times New Roman" pitchFamily="18" charset="0"/>
                <a:cs typeface="Times New Roman" pitchFamily="18" charset="0"/>
              </a:rPr>
              <a:t>Енергетска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густина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хране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2100кЈ/200</a:t>
            </a:r>
            <a:r>
              <a:rPr lang="en-US" dirty="0"/>
              <a:t>g</a:t>
            </a:r>
            <a:r>
              <a:rPr lang="sr-Cyrl-RS" dirty="0"/>
              <a:t> </a:t>
            </a:r>
            <a:r>
              <a:rPr lang="sr-Cyrl-RS" dirty="0" smtClean="0"/>
              <a:t>=10,5</a:t>
            </a:r>
            <a:r>
              <a:rPr lang="en-US" dirty="0" smtClean="0"/>
              <a:t> </a:t>
            </a:r>
            <a:r>
              <a:rPr lang="sr-Cyrl-CS" dirty="0"/>
              <a:t>кЈ</a:t>
            </a:r>
            <a:r>
              <a:rPr lang="en-US" dirty="0"/>
              <a:t>/g</a:t>
            </a:r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xmlns="" val="312190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492375"/>
            <a:ext cx="9144000" cy="1584325"/>
          </a:xfrm>
        </p:spPr>
        <p:txBody>
          <a:bodyPr>
            <a:normAutofit fontScale="90000"/>
          </a:bodyPr>
          <a:lstStyle/>
          <a:p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ПРАВИЛНА ИСХРАНА</a:t>
            </a:r>
            <a:r>
              <a:rPr lang="sr-Cyrl-CS" dirty="0" smtClean="0"/>
              <a:t/>
            </a:r>
            <a:br>
              <a:rPr lang="sr-Cyrl-CS" dirty="0" smtClean="0"/>
            </a:br>
            <a:r>
              <a:rPr lang="sr-Cyrl-CS" dirty="0" smtClean="0"/>
              <a:t/>
            </a:r>
            <a:br>
              <a:rPr lang="sr-Cyrl-CS" dirty="0" smtClean="0"/>
            </a:br>
            <a:endParaRPr lang="sr-Latn-C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88640"/>
            <a:ext cx="8501122" cy="587375"/>
          </a:xfrm>
        </p:spPr>
        <p:txBody>
          <a:bodyPr>
            <a:normAutofit/>
          </a:bodyPr>
          <a:lstStyle/>
          <a:p>
            <a:pPr algn="just"/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ПЛАНИРАЊЕ И САСТАВЉАЊЕ ДНЕВНОГ ОБРОКА</a:t>
            </a:r>
            <a:endParaRPr lang="sr-Latn-C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064500" cy="5040312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	Обезбеђивање оптималног уноса свих нутриенаса подразумева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правилан одабир намирница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	Планирање исхране може бити</a:t>
            </a:r>
          </a:p>
          <a:p>
            <a:pPr>
              <a:lnSpc>
                <a:spcPct val="90000"/>
              </a:lnSpc>
              <a:buFontTx/>
              <a:buNone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	индивидуално</a:t>
            </a:r>
          </a:p>
          <a:p>
            <a:pPr lvl="2">
              <a:lnSpc>
                <a:spcPct val="9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	у популацији</a:t>
            </a: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357166"/>
            <a:ext cx="8027987" cy="587375"/>
          </a:xfrm>
        </p:spPr>
        <p:txBody>
          <a:bodyPr>
            <a:normAutofit/>
          </a:bodyPr>
          <a:lstStyle/>
          <a:p>
            <a:pPr algn="just"/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ПЛАНИРАЊЕ И САСТАВЉАЊЕ ДНЕВНОГ ОБРОКА</a:t>
            </a:r>
            <a:endParaRPr lang="sr-Latn-CS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071546"/>
            <a:ext cx="8064500" cy="5286412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	Индивидуално планирање обухвата унос појединих намирница и одређених група намирница.</a:t>
            </a:r>
          </a:p>
          <a:p>
            <a:pPr>
              <a:lnSpc>
                <a:spcPct val="80000"/>
              </a:lnSpc>
              <a:buFontTx/>
              <a:buNone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	Осим препорука за унос појединих нутриенаса, треба водити рачуна о:</a:t>
            </a:r>
          </a:p>
          <a:p>
            <a:pPr>
              <a:lnSpc>
                <a:spcPct val="80000"/>
              </a:lnSpc>
              <a:buFontTx/>
              <a:buNone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lnSpc>
                <a:spcPct val="80000"/>
              </a:lnSpc>
            </a:pP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полу</a:t>
            </a:r>
          </a:p>
          <a:p>
            <a:pPr lvl="3">
              <a:lnSpc>
                <a:spcPct val="80000"/>
              </a:lnSpc>
              <a:buFontTx/>
              <a:buNone/>
            </a:pPr>
            <a:endParaRPr lang="sr-Cyrl-C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lnSpc>
                <a:spcPct val="80000"/>
              </a:lnSpc>
            </a:pP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старости</a:t>
            </a:r>
          </a:p>
          <a:p>
            <a:pPr lvl="3">
              <a:lnSpc>
                <a:spcPct val="80000"/>
              </a:lnSpc>
              <a:buFontTx/>
              <a:buNone/>
            </a:pPr>
            <a:endParaRPr lang="sr-Cyrl-C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lnSpc>
                <a:spcPct val="80000"/>
              </a:lnSpc>
            </a:pP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занимању</a:t>
            </a:r>
          </a:p>
          <a:p>
            <a:pPr lvl="3">
              <a:lnSpc>
                <a:spcPct val="80000"/>
              </a:lnSpc>
              <a:buFontTx/>
              <a:buNone/>
            </a:pPr>
            <a:endParaRPr lang="sr-Cyrl-C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lnSpc>
                <a:spcPct val="80000"/>
              </a:lnSpc>
            </a:pPr>
            <a:r>
              <a:rPr lang="sr-Cyrl-CS" sz="3200" dirty="0" smtClean="0">
                <a:latin typeface="Times New Roman" pitchFamily="18" charset="0"/>
                <a:cs typeface="Times New Roman" pitchFamily="18" charset="0"/>
              </a:rPr>
              <a:t>здравственом стању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000" dirty="0" smtClean="0"/>
              <a:t> </a:t>
            </a:r>
            <a:endParaRPr lang="sr-Latn-C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285728"/>
            <a:ext cx="8027987" cy="587375"/>
          </a:xfrm>
        </p:spPr>
        <p:txBody>
          <a:bodyPr/>
          <a:lstStyle/>
          <a:p>
            <a:pPr algn="just"/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ПЛАНИРАЊЕ И САСТАВЉАЊЕ ДНЕВНОГ ОБРОКА</a:t>
            </a:r>
            <a:endParaRPr lang="sr-Latn-CS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28737"/>
            <a:ext cx="8064500" cy="4808552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При планирање исхране у популацији врло је значајно имати податке о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2">
              <a:lnSpc>
                <a:spcPct val="90000"/>
              </a:lnSpc>
              <a:buFontTx/>
              <a:buNone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90000"/>
              </a:lnSpc>
              <a:buFontTx/>
              <a:buNone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основним карактеристикама популационе групе (занимање, узраст, пол и сл.)</a:t>
            </a:r>
          </a:p>
          <a:p>
            <a:pPr lvl="2">
              <a:lnSpc>
                <a:spcPct val="90000"/>
              </a:lnSpc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90000"/>
              </a:lnSpc>
              <a:buFontTx/>
              <a:buNone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здравственом стању (морбидитету и морталитету становноштва)</a:t>
            </a: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85720" y="1571612"/>
            <a:ext cx="7991475" cy="3522663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	Данас је у свету опште прихваћен став да исхрану треба планирати у складу са препорукама датим у „Пирамиди исхране“. 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	Пирамида исхране представља све намирнице које треба конзумирати у току дана.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sr-Cyrl-CS" sz="2400" b="1" u="sng" dirty="0" smtClean="0"/>
          </a:p>
          <a:p>
            <a:pPr>
              <a:lnSpc>
                <a:spcPct val="90000"/>
              </a:lnSpc>
            </a:pPr>
            <a:endParaRPr lang="sr-Latn-CS" sz="2400" b="1" dirty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642910" y="357166"/>
            <a:ext cx="8027987" cy="587375"/>
          </a:xfrm>
          <a:noFill/>
        </p:spPr>
        <p:txBody>
          <a:bodyPr anchor="b"/>
          <a:lstStyle/>
          <a:p>
            <a:pPr algn="just"/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ПЛАНИРАЊЕ И САСТАВЉАЊЕ ДНЕВНОГ ОБРОКА</a:t>
            </a:r>
            <a:endParaRPr lang="sr-Latn-CS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stara piramida text ou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0"/>
            <a:ext cx="5607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20713"/>
            <a:ext cx="8229600" cy="5792787"/>
          </a:xfrm>
        </p:spPr>
        <p:txBody>
          <a:bodyPr/>
          <a:lstStyle/>
          <a:p>
            <a:pPr indent="22225">
              <a:lnSpc>
                <a:spcPct val="90000"/>
              </a:lnSpc>
              <a:buFontTx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планирање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правилне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исхране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последњих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десетак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година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сви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смо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користили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Пирамиду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СЗО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усклађену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европским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препорукама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објављена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готово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свим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новијим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уџбеницима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22225">
              <a:lnSpc>
                <a:spcPct val="90000"/>
              </a:lnSpc>
              <a:buFontTx/>
              <a:buNone/>
            </a:pP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22225">
              <a:lnSpc>
                <a:spcPct val="90000"/>
              </a:lnSpc>
              <a:buFontTx/>
              <a:buNone/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њој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приказана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пожељна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дневних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оброка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22225">
              <a:lnSpc>
                <a:spcPct val="90000"/>
              </a:lnSpc>
              <a:buFontTx/>
              <a:buNone/>
            </a:pP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22225">
              <a:lnSpc>
                <a:spcPct val="90000"/>
              </a:lnSpc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чине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житарице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производи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житарица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којих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обезбедити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30-45%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дневно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потребне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енергије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indent="22225">
              <a:lnSpc>
                <a:spcPct val="90000"/>
              </a:lnSpc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поврћа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15-25%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воћа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10-15%;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22225">
              <a:lnSpc>
                <a:spcPct val="90000"/>
              </a:lnSpc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млека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млечних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производа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10%;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22225">
              <a:lnSpc>
                <a:spcPct val="90000"/>
              </a:lnSpc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групе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месо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јаја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риба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легуминозе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језграсто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воће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друге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семенке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10%;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22225">
              <a:lnSpc>
                <a:spcPct val="90000"/>
              </a:lnSpc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из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видљивих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масноћа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шећера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слаткиша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5%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Piramida ishran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0"/>
            <a:ext cx="53292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428604"/>
            <a:ext cx="8643998" cy="6215106"/>
          </a:xfrm>
        </p:spPr>
        <p:txBody>
          <a:bodyPr>
            <a:normAutofit fontScale="85000" lnSpcReduction="20000"/>
          </a:bodyPr>
          <a:lstStyle/>
          <a:p>
            <a:pPr indent="14288">
              <a:buFontTx/>
              <a:buNone/>
            </a:pPr>
            <a:r>
              <a:rPr lang="sr-Cyrl-RS" dirty="0" smtClean="0"/>
              <a:t>БАЗА ПИРАМИДЕ:</a:t>
            </a:r>
            <a:endParaRPr lang="en-US" dirty="0" smtClean="0"/>
          </a:p>
          <a:p>
            <a:pPr indent="14288">
              <a:buFontTx/>
              <a:buNone/>
            </a:pPr>
            <a:r>
              <a:rPr lang="sr-Cyrl-CS" dirty="0" smtClean="0"/>
              <a:t>Свакодневна</a:t>
            </a:r>
            <a:r>
              <a:rPr lang="sr-Latn-CS" dirty="0" smtClean="0"/>
              <a:t> </a:t>
            </a:r>
            <a:r>
              <a:rPr lang="sr-Cyrl-CS" dirty="0" smtClean="0"/>
              <a:t>физичка</a:t>
            </a:r>
            <a:r>
              <a:rPr lang="sr-Latn-CS" dirty="0" smtClean="0"/>
              <a:t> </a:t>
            </a:r>
            <a:r>
              <a:rPr lang="sr-Cyrl-CS" dirty="0" smtClean="0"/>
              <a:t>активност</a:t>
            </a:r>
            <a:r>
              <a:rPr lang="sr-Latn-CS" dirty="0" smtClean="0"/>
              <a:t> </a:t>
            </a:r>
            <a:r>
              <a:rPr lang="sr-Cyrl-CS" dirty="0" smtClean="0"/>
              <a:t>и</a:t>
            </a:r>
            <a:r>
              <a:rPr lang="sr-Latn-CS" dirty="0" smtClean="0"/>
              <a:t>  </a:t>
            </a:r>
            <a:r>
              <a:rPr lang="sr-Cyrl-CS" dirty="0" smtClean="0"/>
              <a:t>контрола</a:t>
            </a:r>
            <a:r>
              <a:rPr lang="sr-Latn-CS" dirty="0" smtClean="0"/>
              <a:t> </a:t>
            </a:r>
            <a:r>
              <a:rPr lang="sr-Cyrl-CS" dirty="0" smtClean="0"/>
              <a:t>телесне</a:t>
            </a:r>
            <a:r>
              <a:rPr lang="sr-Latn-CS" dirty="0" smtClean="0"/>
              <a:t> </a:t>
            </a:r>
            <a:r>
              <a:rPr lang="sr-Cyrl-CS" dirty="0" smtClean="0"/>
              <a:t>масе</a:t>
            </a:r>
            <a:r>
              <a:rPr lang="sr-Latn-CS" dirty="0" smtClean="0"/>
              <a:t>. </a:t>
            </a:r>
          </a:p>
          <a:p>
            <a:pPr indent="14288" algn="just">
              <a:buFontTx/>
              <a:buNone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Сумиран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огроман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истрживачки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напор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даје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право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тврдњу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СЗО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оптимална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физичка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активност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оптимална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телесна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тежина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адекватна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исхрана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додати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9,6%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година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живота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исто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тако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неадекватна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исхрана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гојазност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седентарни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живота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одузети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9,6%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година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живота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човека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pPr indent="22225" algn="just">
              <a:lnSpc>
                <a:spcPct val="80000"/>
              </a:lnSpc>
              <a:buFontTx/>
              <a:buNone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Одступања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односу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положај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биљних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рафинисаних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житарица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Истиче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протективна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улога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легуминоза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коштуњавог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воћа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семенки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морбогени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значај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црвеног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меса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млечних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масти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белог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брашна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шећера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22225" algn="just">
              <a:lnSpc>
                <a:spcPct val="80000"/>
              </a:lnSpc>
              <a:buFontTx/>
              <a:buNone/>
            </a:pPr>
            <a:endParaRPr lang="sr-Latn-CS" sz="2800" dirty="0" smtClean="0">
              <a:latin typeface="Times New Roman" pitchFamily="18" charset="0"/>
              <a:cs typeface="Times New Roman" pitchFamily="18" charset="0"/>
            </a:endParaRPr>
          </a:p>
          <a:p>
            <a:pPr indent="22225" algn="just">
              <a:lnSpc>
                <a:spcPct val="80000"/>
              </a:lnSpc>
              <a:buFontTx/>
              <a:buNone/>
            </a:pP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базу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Пирамиде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основа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исхране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стављене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житарице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али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наглашава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ЦЕЛО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ЗРНО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indent="22225" algn="just">
              <a:lnSpc>
                <a:spcPct val="80000"/>
              </a:lnSpc>
              <a:buFontTx/>
              <a:buNone/>
            </a:pP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Употреба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интегралних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житарица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већини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оброка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обезбеђује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енергију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боље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контролисан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равномернији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ниво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глукозе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инсулина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крви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22225" algn="just">
              <a:lnSpc>
                <a:spcPct val="80000"/>
              </a:lnSpc>
              <a:buFontTx/>
              <a:buNone/>
            </a:pPr>
            <a:endParaRPr lang="sr-Latn-CS" sz="2800" dirty="0" smtClean="0">
              <a:latin typeface="Times New Roman" pitchFamily="18" charset="0"/>
              <a:cs typeface="Times New Roman" pitchFamily="18" charset="0"/>
            </a:endParaRPr>
          </a:p>
          <a:p>
            <a:pPr indent="22225" algn="just">
              <a:lnSpc>
                <a:spcPct val="80000"/>
              </a:lnSpc>
              <a:buFontTx/>
              <a:buNone/>
            </a:pP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Биљна</a:t>
            </a:r>
            <a:r>
              <a:rPr lang="sr-Latn-C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уља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изненађујуће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налазе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близу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базе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Пирамиде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Најновији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Водич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здраве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исхране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прави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разлику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између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„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добрих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  „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лоших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“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масноћа</a:t>
            </a:r>
            <a:r>
              <a:rPr lang="sr-Latn-C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8229600" cy="561657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Препоруке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унос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масти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Latn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елиминисати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транс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масне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заменити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полинезасићеним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мононезасићеним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мастима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8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ограничити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унос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засићених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масти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Latn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Поврће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изобиљу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воће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2-3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дневно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обезбеђује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нам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угљене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хидрате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свакодневне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енергетске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расходе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8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обиље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витамина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минерала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8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бројне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фитонутријенте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флавоноиди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фитостероли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лигнани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терпени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lnSpc>
                <a:spcPct val="8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дијетна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влакна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2852"/>
            <a:ext cx="8929718" cy="671514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Унос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масти, препоруке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Latn-C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 уносити транс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масне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Повећати унос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полинезасићених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мононезасићених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масних киселина (у одговарајућем међусобном односу)</a:t>
            </a: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Унос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засићених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масних киселина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ограничити</a:t>
            </a:r>
          </a:p>
          <a:p>
            <a:pPr>
              <a:lnSpc>
                <a:spcPct val="80000"/>
              </a:lnSpc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Ограничити унос холестерола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Latn-C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Поврће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изобиљу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воће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2-3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Адекватан унос угљених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хидрата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и сложених УХ и простих шећера</a:t>
            </a: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Унос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витамина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минерала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8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Унос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фитонутријента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флавоноиди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фитостероли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лигнани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терпени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Унос дијетних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влакана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Ова група има ниску енергетску вредност и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смањује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ризик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настанка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гојазности а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због свог хемијског састава  и присуства минералних материја и витамина/провитамина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смањује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ризик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 настанак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неких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хроничних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болести: кардиовасуларне болести, хиперлипидемије, анемија, дефект неуралне тубе, опстипација, дивертикулоза црева, хемороиди, карцином дебелог црева...)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68313" y="549275"/>
            <a:ext cx="8135937" cy="5759450"/>
          </a:xfrm>
        </p:spPr>
        <p:txBody>
          <a:bodyPr/>
          <a:lstStyle/>
          <a:p>
            <a:endParaRPr lang="en-US" sz="2800" dirty="0" smtClean="0"/>
          </a:p>
          <a:p>
            <a:pPr algn="just"/>
            <a:r>
              <a:rPr lang="sr-Cyrl-C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George Herbert </a:t>
            </a:r>
            <a:r>
              <a:rPr lang="sr-Cyrl-C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(16 век) рекао је</a:t>
            </a:r>
          </a:p>
          <a:p>
            <a:pPr algn="just"/>
            <a:endParaRPr lang="en-US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„Ма ко био отац једне болести, неправилна исхрана јој је мајка“</a:t>
            </a: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ПРАВИЛНА ИСХРАНА 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 један од најзначајнијих здравствених ресурса или чинилаца, неопходних за очување и унапређење здравља појединца и целе нације.</a:t>
            </a:r>
          </a:p>
          <a:p>
            <a:pPr algn="just"/>
            <a:endParaRPr lang="en-US" sz="2800" dirty="0" smtClean="0">
              <a:solidFill>
                <a:schemeClr val="tx1"/>
              </a:solidFill>
            </a:endParaRPr>
          </a:p>
          <a:p>
            <a:pPr algn="just"/>
            <a:endParaRPr lang="sr-Cyrl-CS" sz="2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6715148"/>
          </a:xfrm>
        </p:spPr>
        <p:txBody>
          <a:bodyPr>
            <a:normAutofit fontScale="77500" lnSpcReduction="20000"/>
          </a:bodyPr>
          <a:lstStyle/>
          <a:p>
            <a:pPr indent="22225">
              <a:buFontTx/>
              <a:buNone/>
            </a:pP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Коштуњаво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во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легуминозе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(1 -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днев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indent="22225">
              <a:buFontTx/>
              <a:buNone/>
            </a:pP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  <a:p>
            <a:pPr indent="22225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извори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јетних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влак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 (купус, краставац из групе поврћа)</a:t>
            </a: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  <a:p>
            <a:pPr indent="22225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звори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протеина и ес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нцијалних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амино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indent="22225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звори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минералних материја: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гвожђа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калцијума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пасуљ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граш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сочиво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indent="22225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извори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лубилн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витамина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(A, D, 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K)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indent="22225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извори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незасићених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масних киселина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орах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лешник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бадем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ки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рик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пистаћи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indent="22225"/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indent="22225">
              <a:buFontTx/>
              <a:buNone/>
            </a:pP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Риба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живина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јаја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(0 – 2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дневно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indent="22225">
              <a:buFontTx/>
              <a:buNone/>
            </a:pP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  <a:p>
            <a:pPr indent="22225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извори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протеина и есенцијалних масних киселина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indent="22225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извори витамина А </a:t>
            </a: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  <a:p>
            <a:pPr indent="22225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живинско бело месо је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сиромашно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засићеним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мастима</a:t>
            </a:r>
            <a:r>
              <a:rPr lang="sr-Latn-C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indent="22225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јаја (корисна, највећа искористљивост хранљивих материја, ограничен унос на недељном нивоу)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576888"/>
          </a:xfrm>
        </p:spPr>
        <p:txBody>
          <a:bodyPr>
            <a:normAutofit lnSpcReduction="10000"/>
          </a:bodyPr>
          <a:lstStyle/>
          <a:p>
            <a:pPr indent="22225">
              <a:buFontTx/>
              <a:buNone/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Млеко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млечни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производи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22225">
              <a:buFontTx/>
              <a:buNone/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(1 - 2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дневно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22225">
              <a:buFontTx/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22225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традиционално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главни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извор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калцијума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22225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извор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есенцијалних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аминокиселина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indent="22225"/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млечне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масти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носиоци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засићених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масних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посебно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миристинске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високо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атерогене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indent="22225"/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масне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млечне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производе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павлака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милерам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кајмак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максимално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избегавати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indent="22225"/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полумасне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немасне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млечне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производе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користити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ограниченим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количинама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indent="22225"/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извор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калцијума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могу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послужити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поврће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коштуњаво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воће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житарице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морски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плодови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потреби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суплементи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913"/>
            <a:ext cx="8507413" cy="6408737"/>
          </a:xfrm>
        </p:spPr>
        <p:txBody>
          <a:bodyPr/>
          <a:lstStyle/>
          <a:p>
            <a:pPr indent="22225">
              <a:lnSpc>
                <a:spcPct val="80000"/>
              </a:lnSpc>
              <a:buFontTx/>
              <a:buNone/>
            </a:pPr>
            <a:r>
              <a:rPr lang="sr-Latn-CS" sz="2400" dirty="0" smtClean="0">
                <a:solidFill>
                  <a:srgbClr val="FFFFCC"/>
                </a:solidFill>
              </a:rPr>
              <a:t>	</a:t>
            </a:r>
            <a:endParaRPr lang="en-US" sz="2400" dirty="0" smtClean="0">
              <a:solidFill>
                <a:srgbClr val="FFFFCC"/>
              </a:solidFill>
            </a:endParaRPr>
          </a:p>
          <a:p>
            <a:pPr indent="22225">
              <a:lnSpc>
                <a:spcPct val="80000"/>
              </a:lnSpc>
              <a:buFontTx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врху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пирамиде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22225">
              <a:lnSpc>
                <a:spcPct val="80000"/>
              </a:lnSpc>
              <a:buFontTx/>
              <a:buNone/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indent="22225">
              <a:lnSpc>
                <a:spcPct val="80000"/>
              </a:lnSpc>
              <a:buFontTx/>
              <a:buNone/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Црвено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месо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путер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које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оскудно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јер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садрже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мног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засићених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масних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22225">
              <a:lnSpc>
                <a:spcPct val="80000"/>
              </a:lnSpc>
              <a:buFontTx/>
              <a:buNone/>
            </a:pPr>
            <a:endParaRPr lang="sr-Latn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22225">
              <a:lnSpc>
                <a:spcPct val="80000"/>
              </a:lnSpc>
              <a:buFontTx/>
              <a:buNone/>
            </a:pP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Бели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хлеб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бели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пир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нач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кромпир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тестени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слаткиш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такође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врху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пирамиде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их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оскудно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користи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супротно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навикам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већине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нашег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становништва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sr-Latn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22225">
              <a:lnSpc>
                <a:spcPct val="80000"/>
              </a:lnSpc>
              <a:buFontTx/>
              <a:buNone/>
            </a:pP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22225">
              <a:lnSpc>
                <a:spcPct val="80000"/>
              </a:lnSpc>
              <a:buFontTx/>
              <a:buNone/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Ови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ађени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рафин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сани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производи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условљав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ју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indent="22225">
              <a:lnSpc>
                <a:spcPct val="80000"/>
              </a:lnSpc>
              <a:buFontTx/>
              <a:buNone/>
            </a:pP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22225">
              <a:lnSpc>
                <a:spcPct val="80000"/>
              </a:lnSpc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брзу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постпрандијалну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хипергликемију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indent="22225">
              <a:lnSpc>
                <a:spcPct val="80000"/>
              </a:lnSpc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ав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ње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килограм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22225">
              <a:lnSpc>
                <a:spcPct val="80000"/>
              </a:lnSpc>
              <a:buFontTx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гојазност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пратећ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компликације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indent="22225">
              <a:lnSpc>
                <a:spcPct val="80000"/>
              </a:lnSpc>
            </a:pP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развој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шећ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рне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метаболичког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синдрома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срчаних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болести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indent="22225">
              <a:buFontTx/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	</a:t>
            </a:r>
          </a:p>
          <a:p>
            <a:pPr indent="22225" algn="just">
              <a:buFontTx/>
              <a:buNone/>
            </a:pPr>
            <a:r>
              <a:rPr lang="sr-Latn-C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en-US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22225" algn="just">
              <a:buFontTx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Истраживачи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Харварда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сматрају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дневно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узимање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суплемената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доприноси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здравственом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статусу</a:t>
            </a:r>
            <a:r>
              <a:rPr lang="sr-Latn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без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претензија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замени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природан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начин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уноса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витамина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минерала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22225" algn="just">
              <a:buFontTx/>
              <a:buNone/>
            </a:pP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22225" algn="just">
              <a:buFontTx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Резултати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испитивања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сугеришу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умерена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употреба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алкохола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(1-2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пића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дневно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снижава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ризик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срчаних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обољења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indent="22225" algn="just">
              <a:buFontTx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Алкохол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већим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количинама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штетан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опасан</a:t>
            </a:r>
            <a:r>
              <a:rPr lang="sr-Latn-C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389732"/>
            <a:ext cx="8135937" cy="4751388"/>
          </a:xfrm>
        </p:spPr>
        <p:txBody>
          <a:bodyPr/>
          <a:lstStyle/>
          <a:p>
            <a:pPr algn="just">
              <a:buFontTx/>
              <a:buNone/>
            </a:pPr>
            <a:r>
              <a:rPr lang="sr-Cyrl-CS" sz="2400" b="1" dirty="0" smtClean="0"/>
              <a:t>„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Пирамида исхране“ представљена је системом група намирница које треба конзумирати у току дана.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	При састављању дневног оброка планира се бар једна намирница из сваке групе, а оне се могу у групи замењивати, а да при томе биолошка вредност исхране не буде умањена.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title"/>
          </p:nvPr>
        </p:nvSpPr>
        <p:spPr>
          <a:xfrm>
            <a:off x="323528" y="548680"/>
            <a:ext cx="8027987" cy="587375"/>
          </a:xfrm>
          <a:noFill/>
        </p:spPr>
        <p:txBody>
          <a:bodyPr anchor="b">
            <a:normAutofit/>
          </a:bodyPr>
          <a:lstStyle/>
          <a:p>
            <a:pPr algn="just"/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ПЛАНИРАЊЕ И САСТАВЉАЊЕ ДНЕВНОГ ОБРОКА</a:t>
            </a:r>
            <a:endParaRPr lang="sr-Latn-C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071547"/>
            <a:ext cx="8064500" cy="538164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Треба формирати: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5 оброка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80000"/>
              </a:lnSpc>
              <a:buFontTx/>
              <a:buNone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lnSpc>
                <a:spcPct val="80000"/>
              </a:lnSpc>
              <a:buFontTx/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- 3 главна оброка 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lnSpc>
                <a:spcPct val="80000"/>
              </a:lnSpc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lnSpc>
                <a:spcPct val="80000"/>
              </a:lnSpc>
              <a:buFontTx/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- две ужине</a:t>
            </a:r>
            <a:r>
              <a:rPr lang="sr-Cyrl-C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	Чести мањи оброци хране равномерно распоређују есенцијалне хранљиве састојке у току дана, а уз то не оптерећују метаболизам великом енергијом.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sr-Latn-CS" sz="2000" b="1" dirty="0" smtClean="0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title"/>
          </p:nvPr>
        </p:nvSpPr>
        <p:spPr>
          <a:xfrm>
            <a:off x="571472" y="214290"/>
            <a:ext cx="8027987" cy="587375"/>
          </a:xfrm>
          <a:noFill/>
        </p:spPr>
        <p:txBody>
          <a:bodyPr anchor="b"/>
          <a:lstStyle/>
          <a:p>
            <a:pPr algn="just"/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ПЛАНИРАЊЕ И САСТАВЉАЊЕ ДНЕВНОГ ОБРОКА</a:t>
            </a:r>
            <a:endParaRPr lang="sr-Latn-CS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857233"/>
            <a:ext cx="8135937" cy="574041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sr-Cyrl-CS" sz="2400" dirty="0" smtClean="0"/>
              <a:t>	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При формирању оброка, треба обратити пажњу да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sr-Cyrl-CS" b="1" i="1" dirty="0" smtClean="0">
                <a:latin typeface="Times New Roman" pitchFamily="18" charset="0"/>
                <a:cs typeface="Times New Roman" pitchFamily="18" charset="0"/>
              </a:rPr>
              <a:t>масти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из хране треба да буду заступљене до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30% (20-25%)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90000"/>
              </a:lnSpc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укупни холестерол из хране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не треба да пређе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300мг (200мг)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90000"/>
              </a:lnSpc>
            </a:pPr>
            <a:endParaRPr lang="sr-Cyrl-CS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lnSpc>
                <a:spcPct val="9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се обезбеди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пожељан однос незасићених и засићених масти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sr-Cyrl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lnSpc>
                <a:spcPct val="90000"/>
              </a:lnSpc>
              <a:buFont typeface="Wingdings" pitchFamily="2" charset="2"/>
              <a:buChar char="Ø"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Засићене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масне киселине→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3-10%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lnSpc>
                <a:spcPct val="90000"/>
              </a:lnSpc>
              <a:buFontTx/>
              <a:buNone/>
            </a:pPr>
            <a:endParaRPr lang="sr-Cyrl-CS" sz="24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lnSpc>
                <a:spcPct val="90000"/>
              </a:lnSpc>
              <a:buFont typeface="Wingdings" pitchFamily="2" charset="2"/>
              <a:buChar char="Ø"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Незасићене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масне киселине: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полинезасићене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м. к. ↔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5-10 %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(СЗО 7 %)</a:t>
            </a:r>
            <a:endParaRPr lang="sr-Cyrl-C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lnSpc>
                <a:spcPct val="90000"/>
              </a:lnSpc>
              <a:buFontTx/>
              <a:buNone/>
            </a:pP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							</a:t>
            </a: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мононезасићене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м. к. ↔ </a:t>
            </a:r>
            <a:r>
              <a:rPr lang="sr-Cyrl-CS" sz="2400" b="1" dirty="0" smtClean="0">
                <a:latin typeface="Times New Roman" pitchFamily="18" charset="0"/>
                <a:cs typeface="Times New Roman" pitchFamily="18" charset="0"/>
              </a:rPr>
              <a:t>10-15 %</a:t>
            </a:r>
            <a:endParaRPr lang="sr-Latn-CS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title"/>
          </p:nvPr>
        </p:nvSpPr>
        <p:spPr>
          <a:xfrm>
            <a:off x="1142976" y="214290"/>
            <a:ext cx="7099293" cy="587375"/>
          </a:xfrm>
          <a:noFill/>
        </p:spPr>
        <p:txBody>
          <a:bodyPr anchor="b"/>
          <a:lstStyle/>
          <a:p>
            <a:pPr algn="just"/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ПЛАНИРАЊЕ И САСТАВЉАЊЕ ДНЕВНОГ ОБРОКА</a:t>
            </a:r>
            <a:endParaRPr lang="sr-Latn-CS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484313"/>
            <a:ext cx="8135937" cy="496887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	Протеини треба да буду заступљени са 10-20%, при чему однос животињских и биљних протеина треба да буде 2 : 1.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	Угљени хидрати треба да буду заступљени са 55-60%, базирати се на сложеним угљеним хидратима (поврће, воће, житарице) уз витамине и минерале.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	Битно је обезбедити довољно дијетних влакана из хране- пожељно је 30-35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дневно, што се може постићи ако је оброк мешовит са довољно поврћа и воћа а са мање шећера и масти.</a:t>
            </a:r>
            <a:endParaRPr lang="sr-Latn-CS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title"/>
          </p:nvPr>
        </p:nvSpPr>
        <p:spPr>
          <a:xfrm>
            <a:off x="357158" y="285728"/>
            <a:ext cx="8027987" cy="587375"/>
          </a:xfrm>
          <a:noFill/>
        </p:spPr>
        <p:txBody>
          <a:bodyPr anchor="b"/>
          <a:lstStyle/>
          <a:p>
            <a:pPr algn="just"/>
            <a:r>
              <a:rPr lang="sr-Cyrl-CS" sz="1800" b="1" dirty="0" smtClean="0">
                <a:latin typeface="Times New Roman" pitchFamily="18" charset="0"/>
                <a:cs typeface="Times New Roman" pitchFamily="18" charset="0"/>
              </a:rPr>
              <a:t>ПЛАНИРАЊЕ И САСТАВЉАЊЕ ДНЕВНОГ ОБРОКА</a:t>
            </a:r>
            <a:endParaRPr lang="sr-Latn-CS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3"/>
          <p:cNvSpPr txBox="1">
            <a:spLocks noChangeArrowheads="1"/>
          </p:cNvSpPr>
          <p:nvPr/>
        </p:nvSpPr>
        <p:spPr bwMode="auto">
          <a:xfrm>
            <a:off x="468313" y="1196975"/>
            <a:ext cx="8382000" cy="455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 dirty="0" smtClean="0">
                <a:latin typeface="Times New Roman" pitchFamily="18" charset="0"/>
              </a:rPr>
              <a:t>CINDI </a:t>
            </a:r>
            <a:r>
              <a:rPr lang="en-US" sz="2800" b="1" dirty="0">
                <a:latin typeface="Times New Roman" pitchFamily="18" charset="0"/>
              </a:rPr>
              <a:t>ПРОГРАМ - 12 КОРАКА ДО ЗДРАВЕ ИСХРАНЕ</a:t>
            </a:r>
          </a:p>
          <a:p>
            <a:pPr eaLnBrk="0" hangingPunct="0">
              <a:spcBef>
                <a:spcPct val="50000"/>
              </a:spcBef>
            </a:pPr>
            <a:endParaRPr lang="en-US" sz="1600" dirty="0">
              <a:latin typeface="Times New Roman" pitchFamily="18" charset="0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1. </a:t>
            </a:r>
            <a:r>
              <a:rPr lang="en-US" sz="2800" dirty="0" err="1">
                <a:latin typeface="Times New Roman" pitchFamily="18" charset="0"/>
              </a:rPr>
              <a:t>Користите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разноврсну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храну</a:t>
            </a:r>
            <a:r>
              <a:rPr lang="en-US" sz="2800" dirty="0">
                <a:latin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</a:rPr>
              <a:t>претежно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биљног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порекла</a:t>
            </a:r>
            <a:r>
              <a:rPr lang="en-US" sz="2800" dirty="0">
                <a:latin typeface="Times New Roman" pitchFamily="18" charset="0"/>
              </a:rPr>
              <a:t>. </a:t>
            </a:r>
            <a:r>
              <a:rPr lang="en-US" sz="2800" dirty="0" err="1">
                <a:latin typeface="Times New Roman" pitchFamily="18" charset="0"/>
              </a:rPr>
              <a:t>Намирнице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животињског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порекла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користите</a:t>
            </a:r>
            <a:r>
              <a:rPr lang="en-US" sz="2800" dirty="0">
                <a:latin typeface="Times New Roman" pitchFamily="18" charset="0"/>
              </a:rPr>
              <a:t> у </a:t>
            </a:r>
            <a:r>
              <a:rPr lang="en-US" sz="2800" dirty="0" err="1">
                <a:latin typeface="Times New Roman" pitchFamily="18" charset="0"/>
              </a:rPr>
              <a:t>ограниченим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количинама</a:t>
            </a:r>
            <a:r>
              <a:rPr lang="en-US" sz="2800" dirty="0">
                <a:latin typeface="Times New Roman" pitchFamily="18" charset="0"/>
              </a:rPr>
              <a:t>.</a:t>
            </a:r>
          </a:p>
          <a:p>
            <a:pPr eaLnBrk="0" hangingPunct="0">
              <a:spcBef>
                <a:spcPct val="50000"/>
              </a:spcBef>
            </a:pPr>
            <a:endParaRPr lang="en-US" sz="2800" dirty="0">
              <a:latin typeface="Times New Roman" pitchFamily="18" charset="0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2. </a:t>
            </a:r>
            <a:r>
              <a:rPr lang="en-US" sz="2800" dirty="0" err="1">
                <a:latin typeface="Times New Roman" pitchFamily="18" charset="0"/>
              </a:rPr>
              <a:t>Једите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хлеб</a:t>
            </a:r>
            <a:r>
              <a:rPr lang="en-US" sz="2800" dirty="0">
                <a:latin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</a:rPr>
              <a:t>разне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врсте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житарица</a:t>
            </a:r>
            <a:r>
              <a:rPr lang="en-US" sz="2800" dirty="0">
                <a:latin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</a:rPr>
              <a:t>тестенине</a:t>
            </a:r>
            <a:r>
              <a:rPr lang="en-US" sz="2800" dirty="0">
                <a:latin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</a:rPr>
              <a:t>пиринач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или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кромпир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више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пута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дневно</a:t>
            </a:r>
            <a:r>
              <a:rPr lang="en-US" sz="2800" dirty="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3"/>
          <p:cNvSpPr txBox="1">
            <a:spLocks noChangeArrowheads="1"/>
          </p:cNvSpPr>
          <p:nvPr/>
        </p:nvSpPr>
        <p:spPr bwMode="auto">
          <a:xfrm>
            <a:off x="762000" y="428604"/>
            <a:ext cx="8001000" cy="530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 dirty="0">
                <a:latin typeface="Times New Roman" pitchFamily="18" charset="0"/>
              </a:rPr>
              <a:t>ПИРАМИДА ИСХРАНЕ</a:t>
            </a:r>
            <a:endParaRPr lang="en-US" sz="2400" b="1" dirty="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800" b="1" dirty="0" smtClean="0">
                <a:latin typeface="Times New Roman" pitchFamily="18" charset="0"/>
              </a:rPr>
              <a:t>CINDI </a:t>
            </a:r>
            <a:r>
              <a:rPr lang="en-US" sz="2800" b="1" dirty="0">
                <a:latin typeface="Times New Roman" pitchFamily="18" charset="0"/>
              </a:rPr>
              <a:t>ПРОГРАМ - 12 КОРАКА ДО ЗДРАВЕ ИСХРАНЕ</a:t>
            </a:r>
          </a:p>
          <a:p>
            <a:pPr eaLnBrk="0" hangingPunct="0">
              <a:spcBef>
                <a:spcPct val="50000"/>
              </a:spcBef>
            </a:pPr>
            <a:endParaRPr lang="en-US" sz="1400" dirty="0">
              <a:latin typeface="Times New Roman" pitchFamily="18" charset="0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3. </a:t>
            </a:r>
            <a:r>
              <a:rPr lang="en-US" sz="2800" dirty="0" err="1">
                <a:latin typeface="Times New Roman" pitchFamily="18" charset="0"/>
              </a:rPr>
              <a:t>Једите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разноврсно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поврће</a:t>
            </a:r>
            <a:r>
              <a:rPr lang="en-US" sz="2800" dirty="0">
                <a:latin typeface="Times New Roman" pitchFamily="18" charset="0"/>
              </a:rPr>
              <a:t> и </a:t>
            </a:r>
            <a:r>
              <a:rPr lang="en-US" sz="2800" dirty="0" err="1">
                <a:latin typeface="Times New Roman" pitchFamily="18" charset="0"/>
              </a:rPr>
              <a:t>воће</a:t>
            </a:r>
            <a:r>
              <a:rPr lang="en-US" sz="2800" dirty="0">
                <a:latin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</a:rPr>
              <a:t>претежно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свеже</a:t>
            </a:r>
            <a:r>
              <a:rPr lang="en-US" sz="2800" dirty="0">
                <a:latin typeface="Times New Roman" pitchFamily="18" charset="0"/>
              </a:rPr>
              <a:t> и </a:t>
            </a:r>
            <a:r>
              <a:rPr lang="en-US" sz="2800" dirty="0" err="1">
                <a:latin typeface="Times New Roman" pitchFamily="18" charset="0"/>
              </a:rPr>
              <a:t>из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домаћих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извора</a:t>
            </a:r>
            <a:r>
              <a:rPr lang="en-US" sz="2800" dirty="0">
                <a:latin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</a:rPr>
              <a:t>више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пута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дневно</a:t>
            </a:r>
            <a:r>
              <a:rPr lang="en-US" sz="2800" dirty="0">
                <a:latin typeface="Times New Roman" pitchFamily="18" charset="0"/>
              </a:rPr>
              <a:t> (</a:t>
            </a:r>
            <a:r>
              <a:rPr lang="en-US" sz="2800" dirty="0" err="1">
                <a:latin typeface="Times New Roman" pitchFamily="18" charset="0"/>
              </a:rPr>
              <a:t>најмање</a:t>
            </a:r>
            <a:r>
              <a:rPr lang="en-US" sz="2800" dirty="0">
                <a:latin typeface="Times New Roman" pitchFamily="18" charset="0"/>
              </a:rPr>
              <a:t> 400 </a:t>
            </a:r>
            <a:r>
              <a:rPr lang="en-US" sz="2800" dirty="0" smtClean="0">
                <a:latin typeface="Times New Roman" pitchFamily="18" charset="0"/>
              </a:rPr>
              <a:t>g </a:t>
            </a:r>
            <a:r>
              <a:rPr lang="en-US" sz="2800" dirty="0" err="1">
                <a:latin typeface="Times New Roman" pitchFamily="18" charset="0"/>
              </a:rPr>
              <a:t>дневно</a:t>
            </a:r>
            <a:r>
              <a:rPr lang="en-US" sz="2800" dirty="0">
                <a:latin typeface="Times New Roman" pitchFamily="18" charset="0"/>
              </a:rPr>
              <a:t>).</a:t>
            </a:r>
          </a:p>
          <a:p>
            <a:pPr eaLnBrk="0" hangingPunct="0">
              <a:spcBef>
                <a:spcPct val="50000"/>
              </a:spcBef>
            </a:pPr>
            <a:endParaRPr lang="en-US" sz="1600" dirty="0">
              <a:latin typeface="Times New Roman" pitchFamily="18" charset="0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4. </a:t>
            </a:r>
            <a:r>
              <a:rPr lang="en-US" sz="2800" dirty="0" err="1">
                <a:latin typeface="Times New Roman" pitchFamily="18" charset="0"/>
              </a:rPr>
              <a:t>Одржавајте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телесну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масу</a:t>
            </a:r>
            <a:r>
              <a:rPr lang="en-US" sz="2800" dirty="0">
                <a:latin typeface="Times New Roman" pitchFamily="18" charset="0"/>
              </a:rPr>
              <a:t> у </a:t>
            </a:r>
            <a:r>
              <a:rPr lang="en-US" sz="2800" dirty="0" err="1">
                <a:latin typeface="Times New Roman" pitchFamily="18" charset="0"/>
              </a:rPr>
              <a:t>препорученим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границама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</a:rPr>
              <a:t>(BMI </a:t>
            </a:r>
            <a:r>
              <a:rPr lang="en-US" sz="2800" dirty="0" err="1">
                <a:latin typeface="Times New Roman" pitchFamily="18" charset="0"/>
              </a:rPr>
              <a:t>између</a:t>
            </a:r>
            <a:r>
              <a:rPr lang="en-US" sz="2800" dirty="0">
                <a:latin typeface="Times New Roman" pitchFamily="18" charset="0"/>
              </a:rPr>
              <a:t> 15,5-25) </a:t>
            </a:r>
            <a:r>
              <a:rPr lang="en-US" sz="2800" dirty="0" err="1">
                <a:latin typeface="Times New Roman" pitchFamily="18" charset="0"/>
              </a:rPr>
              <a:t>примењујући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умерене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физичке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активности</a:t>
            </a:r>
            <a:r>
              <a:rPr lang="en-US" sz="2800" dirty="0">
                <a:latin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</a:rPr>
              <a:t>свакодневно</a:t>
            </a:r>
            <a:r>
              <a:rPr lang="en-US" sz="2800" dirty="0">
                <a:solidFill>
                  <a:srgbClr val="FFFFCC"/>
                </a:solidFill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765175"/>
            <a:ext cx="8229600" cy="4530725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Појам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ПРАВИЛНА ИСХРАНА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подразумева више аспеката: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КВАЛИТЕТНИХ НАМИРНИЦА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ЗДРАВСТВЕНО ИСПРАВНЕ/БЕЗБЕДНЕ</a:t>
            </a:r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  <a:p>
            <a:pPr marL="990600" lvl="1" indent="-533400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ИЗБАЛАНСИРАН унос нутриената</a:t>
            </a:r>
            <a:endParaRPr lang="sr-Latn-CS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xt Box 3"/>
          <p:cNvSpPr txBox="1">
            <a:spLocks noChangeArrowheads="1"/>
          </p:cNvSpPr>
          <p:nvPr/>
        </p:nvSpPr>
        <p:spPr bwMode="auto">
          <a:xfrm>
            <a:off x="250825" y="692150"/>
            <a:ext cx="8367713" cy="5486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 dirty="0">
                <a:latin typeface="Times New Roman" pitchFamily="18" charset="0"/>
              </a:rPr>
              <a:t>ПИРАМИДА ИСХРАНЕ</a:t>
            </a:r>
            <a:endParaRPr lang="en-US" sz="2400" b="1" dirty="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800" b="1" dirty="0" smtClean="0">
                <a:latin typeface="Times New Roman" pitchFamily="18" charset="0"/>
              </a:rPr>
              <a:t>CINDI </a:t>
            </a:r>
            <a:r>
              <a:rPr lang="en-US" sz="2800" b="1" dirty="0">
                <a:latin typeface="Times New Roman" pitchFamily="18" charset="0"/>
              </a:rPr>
              <a:t>ПРОГРАМ - 12 КОРАКА ДО ЗДРАВЕ ИСХРАНЕ</a:t>
            </a:r>
          </a:p>
          <a:p>
            <a:pPr eaLnBrk="0" hangingPunct="0">
              <a:spcBef>
                <a:spcPct val="50000"/>
              </a:spcBef>
            </a:pPr>
            <a:endParaRPr lang="en-US" sz="900" b="1" dirty="0">
              <a:latin typeface="Times New Roman" pitchFamily="18" charset="0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5. </a:t>
            </a:r>
            <a:r>
              <a:rPr lang="en-US" sz="2800" dirty="0" err="1">
                <a:latin typeface="Times New Roman" pitchFamily="18" charset="0"/>
              </a:rPr>
              <a:t>Контролишите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унос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масти</a:t>
            </a:r>
            <a:r>
              <a:rPr lang="en-US" sz="2800" dirty="0">
                <a:latin typeface="Times New Roman" pitchFamily="18" charset="0"/>
              </a:rPr>
              <a:t> (</a:t>
            </a:r>
            <a:r>
              <a:rPr lang="en-US" sz="2800" dirty="0" err="1">
                <a:latin typeface="Times New Roman" pitchFamily="18" charset="0"/>
              </a:rPr>
              <a:t>не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треба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да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учествују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са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више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од</a:t>
            </a:r>
            <a:r>
              <a:rPr lang="en-US" sz="2800" dirty="0">
                <a:latin typeface="Times New Roman" pitchFamily="18" charset="0"/>
              </a:rPr>
              <a:t> 30% у </a:t>
            </a:r>
            <a:r>
              <a:rPr lang="en-US" sz="2800" dirty="0" err="1">
                <a:latin typeface="Times New Roman" pitchFamily="18" charset="0"/>
              </a:rPr>
              <a:t>укупној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дневној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енергији</a:t>
            </a:r>
            <a:r>
              <a:rPr lang="en-US" sz="2800" dirty="0">
                <a:latin typeface="Times New Roman" pitchFamily="18" charset="0"/>
              </a:rPr>
              <a:t>) и </a:t>
            </a:r>
            <a:r>
              <a:rPr lang="en-US" sz="2800" dirty="0" err="1">
                <a:latin typeface="Times New Roman" pitchFamily="18" charset="0"/>
              </a:rPr>
              <a:t>замените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већину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засићених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масти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незасићеним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биљним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уљима</a:t>
            </a:r>
            <a:r>
              <a:rPr lang="en-US" sz="2800" dirty="0">
                <a:latin typeface="Times New Roman" pitchFamily="18" charset="0"/>
              </a:rPr>
              <a:t> и “</a:t>
            </a:r>
            <a:r>
              <a:rPr lang="en-US" sz="2800" dirty="0" err="1">
                <a:latin typeface="Times New Roman" pitchFamily="18" charset="0"/>
              </a:rPr>
              <a:t>софт</a:t>
            </a:r>
            <a:r>
              <a:rPr lang="en-US" sz="2800" dirty="0">
                <a:latin typeface="Times New Roman" pitchFamily="18" charset="0"/>
              </a:rPr>
              <a:t>” </a:t>
            </a:r>
            <a:r>
              <a:rPr lang="en-US" sz="2800" dirty="0" err="1">
                <a:latin typeface="Times New Roman" pitchFamily="18" charset="0"/>
              </a:rPr>
              <a:t>маргарином</a:t>
            </a:r>
            <a:r>
              <a:rPr lang="en-US" sz="2800" dirty="0">
                <a:latin typeface="Times New Roman" pitchFamily="18" charset="0"/>
              </a:rPr>
              <a:t>.</a:t>
            </a:r>
          </a:p>
          <a:p>
            <a:pPr eaLnBrk="0" hangingPunct="0">
              <a:spcBef>
                <a:spcPct val="50000"/>
              </a:spcBef>
            </a:pPr>
            <a:endParaRPr lang="en-US" sz="1000" dirty="0">
              <a:latin typeface="Times New Roman" pitchFamily="18" charset="0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6. </a:t>
            </a:r>
            <a:r>
              <a:rPr lang="en-US" sz="2800" dirty="0" err="1">
                <a:latin typeface="Times New Roman" pitchFamily="18" charset="0"/>
              </a:rPr>
              <a:t>Замените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масна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меса</a:t>
            </a:r>
            <a:r>
              <a:rPr lang="en-US" sz="2800" dirty="0">
                <a:latin typeface="Times New Roman" pitchFamily="18" charset="0"/>
              </a:rPr>
              <a:t> и </a:t>
            </a:r>
            <a:r>
              <a:rPr lang="en-US" sz="2800" dirty="0" err="1">
                <a:latin typeface="Times New Roman" pitchFamily="18" charset="0"/>
              </a:rPr>
              <a:t>месне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прерађевине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пасуљем</a:t>
            </a:r>
            <a:r>
              <a:rPr lang="en-US" sz="2800" dirty="0">
                <a:latin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</a:rPr>
              <a:t>сочивом</a:t>
            </a:r>
            <a:r>
              <a:rPr lang="en-US" sz="2800" dirty="0">
                <a:latin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</a:rPr>
              <a:t>другим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махунаркама</a:t>
            </a:r>
            <a:r>
              <a:rPr lang="en-US" sz="2800" dirty="0">
                <a:latin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</a:rPr>
              <a:t>рибом</a:t>
            </a:r>
            <a:r>
              <a:rPr lang="en-US" sz="2800" dirty="0">
                <a:latin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</a:rPr>
              <a:t>живинским</a:t>
            </a:r>
            <a:r>
              <a:rPr lang="en-US" sz="2800" dirty="0">
                <a:latin typeface="Times New Roman" pitchFamily="18" charset="0"/>
              </a:rPr>
              <a:t> и </a:t>
            </a:r>
            <a:r>
              <a:rPr lang="en-US" sz="2800" dirty="0" err="1">
                <a:latin typeface="Times New Roman" pitchFamily="18" charset="0"/>
              </a:rPr>
              <a:t>мршавим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месом</a:t>
            </a:r>
            <a:r>
              <a:rPr lang="en-US" sz="2800" dirty="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xt Box 3"/>
          <p:cNvSpPr txBox="1">
            <a:spLocks noChangeArrowheads="1"/>
          </p:cNvSpPr>
          <p:nvPr/>
        </p:nvSpPr>
        <p:spPr bwMode="auto">
          <a:xfrm>
            <a:off x="395288" y="357166"/>
            <a:ext cx="8001000" cy="5193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 dirty="0">
                <a:latin typeface="Times New Roman" pitchFamily="18" charset="0"/>
              </a:rPr>
              <a:t>ПИРАМИДА ИСХРАНЕ</a:t>
            </a:r>
            <a:endParaRPr lang="en-US" sz="2400" b="1" dirty="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800" b="1" dirty="0" smtClean="0">
                <a:latin typeface="Times New Roman" pitchFamily="18" charset="0"/>
              </a:rPr>
              <a:t>CINDI </a:t>
            </a:r>
            <a:r>
              <a:rPr lang="en-US" sz="2800" b="1" dirty="0">
                <a:latin typeface="Times New Roman" pitchFamily="18" charset="0"/>
              </a:rPr>
              <a:t>ПРОГРАМ - 12 КОРАКА ДО ЗДРАВЕ ИСХРАНЕ</a:t>
            </a:r>
          </a:p>
          <a:p>
            <a:pPr eaLnBrk="0" hangingPunct="0">
              <a:spcBef>
                <a:spcPct val="50000"/>
              </a:spcBef>
            </a:pPr>
            <a:endParaRPr lang="en-US" sz="900" b="1" dirty="0">
              <a:latin typeface="Times New Roman" pitchFamily="18" charset="0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7. </a:t>
            </a:r>
            <a:r>
              <a:rPr lang="en-US" sz="2800" dirty="0" err="1">
                <a:latin typeface="Times New Roman" pitchFamily="18" charset="0"/>
              </a:rPr>
              <a:t>Користите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млеко</a:t>
            </a:r>
            <a:r>
              <a:rPr lang="en-US" sz="2800" dirty="0">
                <a:latin typeface="Times New Roman" pitchFamily="18" charset="0"/>
              </a:rPr>
              <a:t> и </a:t>
            </a:r>
            <a:r>
              <a:rPr lang="en-US" sz="2800" dirty="0" err="1">
                <a:latin typeface="Times New Roman" pitchFamily="18" charset="0"/>
              </a:rPr>
              <a:t>млечне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производе</a:t>
            </a:r>
            <a:r>
              <a:rPr lang="en-US" sz="2800" dirty="0">
                <a:latin typeface="Times New Roman" pitchFamily="18" charset="0"/>
              </a:rPr>
              <a:t> (</a:t>
            </a:r>
            <a:r>
              <a:rPr lang="en-US" sz="2800" dirty="0" err="1">
                <a:latin typeface="Times New Roman" pitchFamily="18" charset="0"/>
              </a:rPr>
              <a:t>кефир</a:t>
            </a:r>
            <a:r>
              <a:rPr lang="en-US" sz="2800" dirty="0">
                <a:latin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</a:rPr>
              <a:t>јогурт</a:t>
            </a:r>
            <a:r>
              <a:rPr lang="en-US" sz="2800" dirty="0">
                <a:latin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</a:rPr>
              <a:t>кисело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млеко</a:t>
            </a:r>
            <a:r>
              <a:rPr lang="en-US" sz="2800" dirty="0">
                <a:latin typeface="Times New Roman" pitchFamily="18" charset="0"/>
              </a:rPr>
              <a:t> и </a:t>
            </a:r>
            <a:r>
              <a:rPr lang="en-US" sz="2800" dirty="0" err="1">
                <a:latin typeface="Times New Roman" pitchFamily="18" charset="0"/>
              </a:rPr>
              <a:t>сир</a:t>
            </a:r>
            <a:r>
              <a:rPr lang="en-US" sz="2800" dirty="0">
                <a:latin typeface="Times New Roman" pitchFamily="18" charset="0"/>
              </a:rPr>
              <a:t>) </a:t>
            </a:r>
            <a:r>
              <a:rPr lang="en-US" sz="2800" dirty="0" err="1">
                <a:latin typeface="Times New Roman" pitchFamily="18" charset="0"/>
              </a:rPr>
              <a:t>са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што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мањим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садржајем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масти</a:t>
            </a:r>
            <a:r>
              <a:rPr lang="en-US" sz="2800" dirty="0">
                <a:latin typeface="Times New Roman" pitchFamily="18" charset="0"/>
              </a:rPr>
              <a:t> и </a:t>
            </a:r>
            <a:r>
              <a:rPr lang="en-US" sz="2800" dirty="0" err="1">
                <a:latin typeface="Times New Roman" pitchFamily="18" charset="0"/>
              </a:rPr>
              <a:t>соли</a:t>
            </a:r>
            <a:r>
              <a:rPr lang="en-US" sz="2800" dirty="0">
                <a:latin typeface="Times New Roman" pitchFamily="18" charset="0"/>
              </a:rPr>
              <a:t>.</a:t>
            </a:r>
          </a:p>
          <a:p>
            <a:pPr eaLnBrk="0" hangingPunct="0">
              <a:spcBef>
                <a:spcPct val="50000"/>
              </a:spcBef>
            </a:pPr>
            <a:endParaRPr lang="en-US" sz="1600" dirty="0">
              <a:latin typeface="Times New Roman" pitchFamily="18" charset="0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8. </a:t>
            </a:r>
            <a:r>
              <a:rPr lang="en-US" sz="2800" dirty="0" err="1">
                <a:latin typeface="Times New Roman" pitchFamily="18" charset="0"/>
              </a:rPr>
              <a:t>Бирајте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храну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са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мало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шећера</a:t>
            </a:r>
            <a:r>
              <a:rPr lang="en-US" sz="2800" dirty="0">
                <a:latin typeface="Times New Roman" pitchFamily="18" charset="0"/>
              </a:rPr>
              <a:t> и </a:t>
            </a:r>
            <a:r>
              <a:rPr lang="en-US" sz="2800" dirty="0" err="1">
                <a:latin typeface="Times New Roman" pitchFamily="18" charset="0"/>
              </a:rPr>
              <a:t>једите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рафинирани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шећер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што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ређе</a:t>
            </a:r>
            <a:r>
              <a:rPr lang="en-US" sz="2800" dirty="0">
                <a:latin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</a:rPr>
              <a:t>посебно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ограничавајући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зашећерене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напитке</a:t>
            </a:r>
            <a:r>
              <a:rPr lang="en-US" sz="2800" dirty="0">
                <a:latin typeface="Times New Roman" pitchFamily="18" charset="0"/>
              </a:rPr>
              <a:t> и </a:t>
            </a:r>
            <a:r>
              <a:rPr lang="en-US" sz="2800" dirty="0" err="1">
                <a:latin typeface="Times New Roman" pitchFamily="18" charset="0"/>
              </a:rPr>
              <a:t>слаткише</a:t>
            </a:r>
            <a:r>
              <a:rPr lang="en-US" sz="2800" dirty="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3"/>
          <p:cNvSpPr txBox="1">
            <a:spLocks noChangeArrowheads="1"/>
          </p:cNvSpPr>
          <p:nvPr/>
        </p:nvSpPr>
        <p:spPr bwMode="auto">
          <a:xfrm>
            <a:off x="714348" y="857232"/>
            <a:ext cx="8001000" cy="460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 dirty="0">
                <a:latin typeface="Times New Roman" pitchFamily="18" charset="0"/>
              </a:rPr>
              <a:t>ПИРАМИДА ИСХРАНЕ</a:t>
            </a:r>
            <a:endParaRPr lang="en-US" sz="2400" b="1" dirty="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800" b="1" dirty="0" smtClean="0">
                <a:latin typeface="Times New Roman" pitchFamily="18" charset="0"/>
              </a:rPr>
              <a:t>CINDI </a:t>
            </a:r>
            <a:r>
              <a:rPr lang="en-US" sz="2800" b="1" dirty="0">
                <a:latin typeface="Times New Roman" pitchFamily="18" charset="0"/>
              </a:rPr>
              <a:t>ПРОГРАМ - 12 КОРАКА ДО ЗДРАВЕ ИСХРАНЕ</a:t>
            </a:r>
          </a:p>
          <a:p>
            <a:pPr eaLnBrk="0" hangingPunct="0">
              <a:spcBef>
                <a:spcPct val="50000"/>
              </a:spcBef>
            </a:pPr>
            <a:endParaRPr lang="en-US" sz="900" b="1" dirty="0">
              <a:latin typeface="Times New Roman" pitchFamily="18" charset="0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9. </a:t>
            </a:r>
            <a:r>
              <a:rPr lang="en-US" sz="2800" dirty="0" err="1">
                <a:latin typeface="Times New Roman" pitchFamily="18" charset="0"/>
              </a:rPr>
              <a:t>Изаберите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храну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са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мало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соли</a:t>
            </a:r>
            <a:r>
              <a:rPr lang="en-US" sz="2800" dirty="0">
                <a:latin typeface="Times New Roman" pitchFamily="18" charset="0"/>
              </a:rPr>
              <a:t>. </a:t>
            </a:r>
            <a:r>
              <a:rPr lang="en-US" sz="2800" dirty="0" err="1">
                <a:latin typeface="Times New Roman" pitchFamily="18" charset="0"/>
              </a:rPr>
              <a:t>Укупни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дневни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унос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соли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треба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ограничити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на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једну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кафену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кашичицу</a:t>
            </a:r>
            <a:r>
              <a:rPr lang="en-US" sz="2800" dirty="0">
                <a:latin typeface="Times New Roman" pitchFamily="18" charset="0"/>
              </a:rPr>
              <a:t> (</a:t>
            </a:r>
            <a:r>
              <a:rPr lang="en-US" sz="2800" i="1" dirty="0" smtClean="0">
                <a:latin typeface="Times New Roman" pitchFamily="18" charset="0"/>
              </a:rPr>
              <a:t>6g</a:t>
            </a:r>
            <a:r>
              <a:rPr lang="en-US" sz="2800" dirty="0" smtClean="0">
                <a:latin typeface="Times New Roman" pitchFamily="18" charset="0"/>
              </a:rPr>
              <a:t>) </a:t>
            </a:r>
            <a:r>
              <a:rPr lang="en-US" sz="2800" dirty="0" err="1">
                <a:latin typeface="Times New Roman" pitchFamily="18" charset="0"/>
              </a:rPr>
              <a:t>дневно</a:t>
            </a:r>
            <a:r>
              <a:rPr lang="en-US" sz="2800" dirty="0">
                <a:latin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</a:rPr>
              <a:t>укључујући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со</a:t>
            </a:r>
            <a:r>
              <a:rPr lang="en-US" sz="2800" dirty="0">
                <a:latin typeface="Times New Roman" pitchFamily="18" charset="0"/>
              </a:rPr>
              <a:t> у </a:t>
            </a:r>
            <a:r>
              <a:rPr lang="en-US" sz="2800" dirty="0" err="1">
                <a:latin typeface="Times New Roman" pitchFamily="18" charset="0"/>
              </a:rPr>
              <a:t>хлебу</a:t>
            </a:r>
            <a:r>
              <a:rPr lang="en-US" sz="2800" dirty="0">
                <a:latin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</a:rPr>
              <a:t>индустријски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произведеној</a:t>
            </a:r>
            <a:r>
              <a:rPr lang="en-US" sz="2800" dirty="0">
                <a:latin typeface="Times New Roman" pitchFamily="18" charset="0"/>
              </a:rPr>
              <a:t> и </a:t>
            </a:r>
            <a:r>
              <a:rPr lang="en-US" sz="2800" dirty="0" err="1">
                <a:latin typeface="Times New Roman" pitchFamily="18" charset="0"/>
              </a:rPr>
              <a:t>конзервисаној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храни</a:t>
            </a:r>
            <a:r>
              <a:rPr lang="en-US" sz="2800" dirty="0">
                <a:latin typeface="Times New Roman" pitchFamily="18" charset="0"/>
              </a:rPr>
              <a:t> (</a:t>
            </a:r>
            <a:r>
              <a:rPr lang="en-US" sz="2800" dirty="0" err="1">
                <a:latin typeface="Times New Roman" pitchFamily="18" charset="0"/>
              </a:rPr>
              <a:t>користите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јодирану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со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тамо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где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је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недостата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јода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ендемичан</a:t>
            </a:r>
            <a:r>
              <a:rPr lang="en-US" sz="2800" dirty="0">
                <a:latin typeface="Times New Roman" pitchFamily="18" charset="0"/>
              </a:rPr>
              <a:t>). 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3"/>
          <p:cNvSpPr txBox="1">
            <a:spLocks noChangeArrowheads="1"/>
          </p:cNvSpPr>
          <p:nvPr/>
        </p:nvSpPr>
        <p:spPr bwMode="auto">
          <a:xfrm>
            <a:off x="395288" y="808038"/>
            <a:ext cx="8289925" cy="562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 dirty="0">
                <a:latin typeface="Times New Roman" pitchFamily="18" charset="0"/>
              </a:rPr>
              <a:t>ПИРАМИДА ИСХРАНЕ</a:t>
            </a:r>
            <a:endParaRPr lang="en-US" sz="2400" b="1" dirty="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800" b="1" dirty="0" smtClean="0">
                <a:latin typeface="Times New Roman" pitchFamily="18" charset="0"/>
              </a:rPr>
              <a:t>CINDI </a:t>
            </a:r>
            <a:r>
              <a:rPr lang="en-US" sz="2800" b="1" dirty="0">
                <a:latin typeface="Times New Roman" pitchFamily="18" charset="0"/>
              </a:rPr>
              <a:t>ПРОГРАМ - 12 КОРАКА ДО ЗДРАВЕ ИСХРАНЕ</a:t>
            </a:r>
          </a:p>
          <a:p>
            <a:pPr eaLnBrk="0" hangingPunct="0">
              <a:spcBef>
                <a:spcPct val="50000"/>
              </a:spcBef>
            </a:pPr>
            <a:endParaRPr lang="en-US" sz="900" b="1" dirty="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10. </a:t>
            </a:r>
            <a:r>
              <a:rPr lang="en-US" sz="2800" dirty="0" err="1">
                <a:latin typeface="Times New Roman" pitchFamily="18" charset="0"/>
              </a:rPr>
              <a:t>Ако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користите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алкохол</a:t>
            </a:r>
            <a:r>
              <a:rPr lang="en-US" sz="2800" dirty="0">
                <a:latin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</a:rPr>
              <a:t>немојте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узети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више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од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два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стандардна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пиће</a:t>
            </a:r>
            <a:r>
              <a:rPr lang="en-US" sz="2800" dirty="0">
                <a:latin typeface="Times New Roman" pitchFamily="18" charset="0"/>
              </a:rPr>
              <a:t> (</a:t>
            </a:r>
            <a:r>
              <a:rPr lang="en-US" sz="2800" i="1" dirty="0" err="1">
                <a:latin typeface="Times New Roman" pitchFamily="18" charset="0"/>
              </a:rPr>
              <a:t>свако</a:t>
            </a:r>
            <a:r>
              <a:rPr lang="en-US" sz="2800" i="1" dirty="0">
                <a:latin typeface="Times New Roman" pitchFamily="18" charset="0"/>
              </a:rPr>
              <a:t> </a:t>
            </a:r>
            <a:r>
              <a:rPr lang="en-US" sz="2800" i="1" dirty="0" err="1">
                <a:latin typeface="Times New Roman" pitchFamily="18" charset="0"/>
              </a:rPr>
              <a:t>са</a:t>
            </a:r>
            <a:r>
              <a:rPr lang="en-US" sz="2800" i="1" dirty="0">
                <a:latin typeface="Times New Roman" pitchFamily="18" charset="0"/>
              </a:rPr>
              <a:t> </a:t>
            </a:r>
            <a:r>
              <a:rPr lang="en-US" sz="2800" i="1" dirty="0" err="1">
                <a:latin typeface="Times New Roman" pitchFamily="18" charset="0"/>
              </a:rPr>
              <a:t>по</a:t>
            </a:r>
            <a:r>
              <a:rPr lang="en-US" sz="2800" i="1" dirty="0">
                <a:latin typeface="Times New Roman" pitchFamily="18" charset="0"/>
              </a:rPr>
              <a:t> </a:t>
            </a:r>
            <a:r>
              <a:rPr lang="en-US" sz="2800" i="1" dirty="0" smtClean="0">
                <a:latin typeface="Times New Roman" pitchFamily="18" charset="0"/>
              </a:rPr>
              <a:t>10g. </a:t>
            </a:r>
            <a:r>
              <a:rPr lang="en-US" sz="2800" i="1" dirty="0" err="1">
                <a:latin typeface="Times New Roman" pitchFamily="18" charset="0"/>
              </a:rPr>
              <a:t>алкохола</a:t>
            </a:r>
            <a:r>
              <a:rPr lang="en-US" sz="2800" dirty="0">
                <a:latin typeface="Times New Roman" pitchFamily="18" charset="0"/>
              </a:rPr>
              <a:t>).</a:t>
            </a:r>
          </a:p>
          <a:p>
            <a:pPr eaLnBrk="0" hangingPunct="0">
              <a:spcBef>
                <a:spcPct val="50000"/>
              </a:spcBef>
            </a:pPr>
            <a:endParaRPr lang="en-US" dirty="0">
              <a:latin typeface="Times New Roman" pitchFamily="18" charset="0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11.Припремајте </a:t>
            </a:r>
            <a:r>
              <a:rPr lang="en-US" sz="2800" dirty="0" err="1">
                <a:latin typeface="Times New Roman" pitchFamily="18" charset="0"/>
              </a:rPr>
              <a:t>храну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на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безбедан</a:t>
            </a:r>
            <a:r>
              <a:rPr lang="en-US" sz="2800" dirty="0">
                <a:latin typeface="Times New Roman" pitchFamily="18" charset="0"/>
              </a:rPr>
              <a:t> и </a:t>
            </a:r>
            <a:r>
              <a:rPr lang="en-US" sz="2800" dirty="0" err="1">
                <a:latin typeface="Times New Roman" pitchFamily="18" charset="0"/>
              </a:rPr>
              <a:t>хигијенски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начин</a:t>
            </a:r>
            <a:r>
              <a:rPr lang="en-US" sz="2800" dirty="0">
                <a:latin typeface="Times New Roman" pitchFamily="18" charset="0"/>
              </a:rPr>
              <a:t>. </a:t>
            </a:r>
            <a:r>
              <a:rPr lang="en-US" sz="2800" dirty="0" err="1">
                <a:latin typeface="Times New Roman" pitchFamily="18" charset="0"/>
              </a:rPr>
              <a:t>Кувајте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на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пари</a:t>
            </a:r>
            <a:r>
              <a:rPr lang="en-US" sz="2800" dirty="0">
                <a:latin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</a:rPr>
              <a:t>барите</a:t>
            </a:r>
            <a:r>
              <a:rPr lang="en-US" sz="2800" dirty="0">
                <a:latin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</a:rPr>
              <a:t>кувајте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или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користите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микроталасну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пећницу</a:t>
            </a:r>
            <a:r>
              <a:rPr lang="en-US" sz="2800" dirty="0">
                <a:latin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</a:rPr>
              <a:t>како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бисте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успели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да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смањите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количину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додате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масти</a:t>
            </a:r>
            <a:r>
              <a:rPr lang="en-US" sz="2800" dirty="0">
                <a:latin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</a:rPr>
              <a:t>уља</a:t>
            </a:r>
            <a:r>
              <a:rPr lang="sr-Cyrl-CS" sz="2800" dirty="0">
                <a:latin typeface="Times New Roman" pitchFamily="18" charset="0"/>
              </a:rPr>
              <a:t>, </a:t>
            </a:r>
            <a:r>
              <a:rPr lang="en-US" sz="2800" dirty="0" err="1">
                <a:latin typeface="Times New Roman" pitchFamily="18" charset="0"/>
              </a:rPr>
              <a:t>соли</a:t>
            </a:r>
            <a:r>
              <a:rPr lang="en-US" sz="2800" dirty="0">
                <a:latin typeface="Times New Roman" pitchFamily="18" charset="0"/>
              </a:rPr>
              <a:t> и </a:t>
            </a:r>
            <a:r>
              <a:rPr lang="en-US" sz="2800" dirty="0" err="1">
                <a:latin typeface="Times New Roman" pitchFamily="18" charset="0"/>
              </a:rPr>
              <a:t>шећера</a:t>
            </a:r>
            <a:r>
              <a:rPr lang="en-US" sz="2800" dirty="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3"/>
          <p:cNvSpPr txBox="1">
            <a:spLocks noChangeArrowheads="1"/>
          </p:cNvSpPr>
          <p:nvPr/>
        </p:nvSpPr>
        <p:spPr bwMode="auto">
          <a:xfrm>
            <a:off x="762000" y="785794"/>
            <a:ext cx="8001000" cy="438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800" b="1" dirty="0">
                <a:latin typeface="Times New Roman" pitchFamily="18" charset="0"/>
              </a:rPr>
              <a:t>ПИРАМИДА ИСХРАНЕ</a:t>
            </a:r>
            <a:endParaRPr lang="en-US" sz="2400" b="1" dirty="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800" b="1" dirty="0" smtClean="0">
                <a:latin typeface="Times New Roman" pitchFamily="18" charset="0"/>
              </a:rPr>
              <a:t>CINDI </a:t>
            </a:r>
            <a:r>
              <a:rPr lang="en-US" sz="2800" b="1" dirty="0">
                <a:latin typeface="Times New Roman" pitchFamily="18" charset="0"/>
              </a:rPr>
              <a:t>ПРОГРАМ - 12 КОРАКА ДО ЗДРАВЕ ИСХРАНЕ</a:t>
            </a:r>
          </a:p>
          <a:p>
            <a:pPr eaLnBrk="0" hangingPunct="0">
              <a:spcBef>
                <a:spcPct val="50000"/>
              </a:spcBef>
            </a:pPr>
            <a:endParaRPr lang="sr-Latn-CS" sz="900" b="1" dirty="0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endParaRPr lang="en-US" sz="900" b="1" dirty="0">
              <a:latin typeface="Times New Roman" pitchFamily="18" charset="0"/>
            </a:endParaRPr>
          </a:p>
          <a:p>
            <a:pPr algn="just" eaLnBrk="0" hangingPunct="0">
              <a:spcBef>
                <a:spcPct val="50000"/>
              </a:spcBef>
            </a:pPr>
            <a:r>
              <a:rPr lang="en-US" sz="2800" dirty="0">
                <a:latin typeface="Times New Roman" pitchFamily="18" charset="0"/>
              </a:rPr>
              <a:t>1</a:t>
            </a:r>
            <a:r>
              <a:rPr lang="sr-Latn-CS" sz="2800" dirty="0">
                <a:latin typeface="Times New Roman" pitchFamily="18" charset="0"/>
              </a:rPr>
              <a:t>2</a:t>
            </a:r>
            <a:r>
              <a:rPr lang="en-US" sz="2800" dirty="0">
                <a:latin typeface="Times New Roman" pitchFamily="18" charset="0"/>
              </a:rPr>
              <a:t>. </a:t>
            </a:r>
            <a:r>
              <a:rPr lang="en-US" sz="2800" dirty="0" err="1">
                <a:latin typeface="Times New Roman" pitchFamily="18" charset="0"/>
              </a:rPr>
              <a:t>Спроводите</a:t>
            </a:r>
            <a:r>
              <a:rPr lang="en-US" sz="2800" dirty="0">
                <a:latin typeface="Times New Roman" pitchFamily="18" charset="0"/>
              </a:rPr>
              <a:t> </a:t>
            </a:r>
            <a:r>
              <a:rPr lang="en-US" sz="2800" dirty="0" err="1">
                <a:latin typeface="Times New Roman" pitchFamily="18" charset="0"/>
              </a:rPr>
              <a:t>искљ</a:t>
            </a:r>
            <a:r>
              <a:rPr lang="sr-Latn-CS" sz="2800" dirty="0">
                <a:latin typeface="Times New Roman" pitchFamily="18" charset="0"/>
              </a:rPr>
              <a:t>чиво дојење у првих 6 месеци живота одојчета и придржавајте и препоручујте увођење одговарајуће хране, у коректним временским интервалима, током првих година живота детета.</a:t>
            </a:r>
            <a:endParaRPr lang="en-US" sz="28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ЕНЕРГЕТСКЕ ПОТРЕБЕ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8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Енергија потребна за раст укључује две компоненте: обезбеђење енергетских потреба за метаболизам постојећих ткива и / или синтезу ткивног продукта и енергију потренбу за синтезу новоствореног ткива. </a:t>
            </a:r>
          </a:p>
          <a:p>
            <a:pPr algn="just">
              <a:lnSpc>
                <a:spcPct val="80000"/>
              </a:lnSpc>
            </a:pPr>
            <a:endParaRPr lang="sr-Cyrl-C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Према експертској групи СЗО, раст хуманих ткива на изискује велики енергетски расход, тј. потребна енергија износи око 5 калорија по граму новоствореног ткива.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Исхрана деце мора обезбедити релативно повишене потребе у енергији у свим макронутријентима и микронутријентима, везане за омогућавање оптималног раста, развоја и физичке активности. </a:t>
            </a:r>
          </a:p>
          <a:p>
            <a:pPr algn="just">
              <a:lnSpc>
                <a:spcPct val="9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 савременим препорукама за исхрану деце, већ се у узрасту после две године живота, примењују исти основни принципи као за одрасле, а треба да омогуће превенцију незаразних болести.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Имајући то у виду, исхрана  мале (старије од 2 године ), предшколске и школске деце треба да буде конципирана тако да обезбеди:</a:t>
            </a:r>
          </a:p>
          <a:p>
            <a:pPr>
              <a:lnSpc>
                <a:spcPct val="8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потребан енергетски унос</a:t>
            </a:r>
          </a:p>
          <a:p>
            <a:pPr>
              <a:lnSpc>
                <a:spcPct val="8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сигурносни дневни унос протеина, при чему укупни протеини не треба да учествују са више од 10 – 15 % дневно потребне енергије:</a:t>
            </a:r>
          </a:p>
          <a:p>
            <a:pPr>
              <a:lnSpc>
                <a:spcPct val="8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ограничено учешће масти ( мање од 30% дневно потребне енергије из масти )</a:t>
            </a:r>
          </a:p>
          <a:p>
            <a:pPr>
              <a:lnSpc>
                <a:spcPct val="8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ограничени унос засићених масти ( мање од 10 % дневно потребне енергије )</a:t>
            </a:r>
          </a:p>
          <a:p>
            <a:pPr>
              <a:lnSpc>
                <a:spcPct val="8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ограничен унос холестерола из хране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57166"/>
            <a:ext cx="8229600" cy="5768997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најмање 55% енергије из угљених хидрата                     (углавном сложених угљених хидрата )</a:t>
            </a:r>
          </a:p>
          <a:p>
            <a:pPr>
              <a:lnSpc>
                <a:spcPct val="9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укључивање несварљивих полисахарида и дијетних влакна </a:t>
            </a:r>
          </a:p>
          <a:p>
            <a:pPr>
              <a:lnSpc>
                <a:spcPct val="90000"/>
              </a:lnSpc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веома ограничен унос рафинисаних шећера и слаткиша, кухињске соли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571480"/>
            <a:ext cx="8229600" cy="5554683"/>
          </a:xfrm>
        </p:spPr>
        <p:txBody>
          <a:bodyPr>
            <a:noAutofit/>
          </a:bodyPr>
          <a:lstStyle/>
          <a:p>
            <a:pPr algn="just">
              <a:lnSpc>
                <a:spcPct val="8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У исхрани треба да доминирају намирнице биљног порекла, као значајни извори угљених хидрата, минерала и витамина, ненутријената и значајног дела биолошки вредних протеина.</a:t>
            </a:r>
          </a:p>
          <a:p>
            <a:pPr algn="just">
              <a:lnSpc>
                <a:spcPct val="8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Намирнице биљног порекла садрже</a:t>
            </a:r>
          </a:p>
          <a:p>
            <a:pPr algn="just">
              <a:lnSpc>
                <a:spcPct val="80000"/>
              </a:lnSpc>
              <a:buNone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     скроб, глукозу и фруктозу. </a:t>
            </a:r>
          </a:p>
          <a:p>
            <a:pPr algn="just">
              <a:lnSpc>
                <a:spcPct val="8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Мембрана биљне ћелије је извор дијетних влакана. Биљна уља су извори Цис – незасићених масних киселина. Неке од есенцијалних аминокиселина су дефицитарне у биљној храни. Биљна храна је најзначајнији извор витамина и у исхрани деце. Од посебног значаја је и витамин Це и фолна киселина који побољшавају ресорпцију гвожђа. </a:t>
            </a:r>
          </a:p>
          <a:p>
            <a:pPr algn="just">
              <a:lnSpc>
                <a:spcPct val="8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Намирнице анималног порекла садрже  све есенцијалне аминокиселине. Најбољи су извори калцијума (обрано и делимично обрано млеко и млечни производи од обраног млека), гвожђа и цијанокобаламина.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620713"/>
            <a:ext cx="8229600" cy="5510212"/>
          </a:xfrm>
        </p:spPr>
        <p:txBody>
          <a:bodyPr/>
          <a:lstStyle/>
          <a:p>
            <a:pPr marL="609600" indent="-609600" algn="just">
              <a:lnSpc>
                <a:spcPct val="90000"/>
              </a:lnSpc>
              <a:buClr>
                <a:schemeClr val="bg2"/>
              </a:buClr>
              <a:buNone/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1. Целокупно становништво треба да буде снабдевено довољним количинама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квалитетних намирница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са приступачним ценама.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just">
              <a:lnSpc>
                <a:spcPct val="90000"/>
              </a:lnSpc>
              <a:buClr>
                <a:schemeClr val="bg2"/>
              </a:buClr>
              <a:buAutoNum type="arabicPeriod"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лабораторијама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се контролишу параметри квалитета намирница, као што су </a:t>
            </a:r>
          </a:p>
          <a:p>
            <a:pPr marL="990600" lvl="1" indent="-533400" algn="just">
              <a:lnSpc>
                <a:spcPct val="90000"/>
              </a:lnSpc>
              <a:buFontTx/>
              <a:buNone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marL="1752600" lvl="3" indent="-381000" algn="just"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боја</a:t>
            </a:r>
          </a:p>
          <a:p>
            <a:pPr marL="1752600" lvl="3" indent="-381000" algn="just"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мирис</a:t>
            </a:r>
          </a:p>
          <a:p>
            <a:pPr marL="1752600" lvl="3" indent="-381000" algn="just"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укус</a:t>
            </a:r>
          </a:p>
          <a:p>
            <a:pPr marL="1752600" lvl="3" indent="-381000" algn="just">
              <a:lnSpc>
                <a:spcPct val="90000"/>
              </a:lnSpc>
            </a:pP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пх (киселост) и др. </a:t>
            </a:r>
            <a:endParaRPr lang="sr-Latn-C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80000"/>
              </a:lnSpc>
            </a:pPr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endParaRPr lang="sr-Cyrl-C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Добро избалансирана исхрана здравог детета, старијег од две године, треба да садржи:</a:t>
            </a:r>
          </a:p>
          <a:p>
            <a:pPr marL="0" indent="0" algn="just">
              <a:lnSpc>
                <a:spcPct val="80000"/>
              </a:lnSpc>
              <a:buNone/>
            </a:pPr>
            <a:endParaRPr lang="sr-Cyrl-C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хлеб и цереалије, производе од пуног зрна  житарица</a:t>
            </a:r>
          </a:p>
          <a:p>
            <a:pPr algn="just">
              <a:lnSpc>
                <a:spcPct val="80000"/>
              </a:lnSpc>
            </a:pP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разноврсно поврће и воће </a:t>
            </a:r>
          </a:p>
          <a:p>
            <a:pPr algn="just">
              <a:lnSpc>
                <a:spcPct val="80000"/>
              </a:lnSpc>
            </a:pP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„мршаво“ месо, кокошија јаја и рибу и / или легуминозе</a:t>
            </a:r>
          </a:p>
          <a:p>
            <a:pPr algn="just">
              <a:lnSpc>
                <a:spcPct val="80000"/>
              </a:lnSpc>
            </a:pPr>
            <a:r>
              <a:rPr lang="sr-Cyrl-CS" sz="2000" b="1" dirty="0" smtClean="0">
                <a:latin typeface="Times New Roman" pitchFamily="18" charset="0"/>
                <a:cs typeface="Times New Roman" pitchFamily="18" charset="0"/>
              </a:rPr>
              <a:t>млеко и млечне производе са нижим садржајем млечне масти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При планирању колективне исхране деце у предшколским установама  примењују се исти принципи. Деца бораве у вртићима око 8 сати. За то време треба да им се обезбеде 3 оброка  и 70 % нутритивних потреба-доручак ужина и ручак или 4 оброка и 75% нутритивних потреба-доручак, ужина 1, ручак, ужина 2. Исти принцип се примењује и код школске деце на продуженом боравку у школи.</a:t>
            </a:r>
          </a:p>
          <a:p>
            <a:pPr marL="0" indent="0" algn="just">
              <a:lnSpc>
                <a:spcPct val="90000"/>
              </a:lnSpc>
              <a:buNone/>
            </a:pPr>
            <a:r>
              <a:rPr lang="sr-Cyrl-CS" sz="2000" dirty="0" smtClean="0">
                <a:latin typeface="Times New Roman" pitchFamily="18" charset="0"/>
                <a:cs typeface="Times New Roman" pitchFamily="18" charset="0"/>
              </a:rPr>
              <a:t>Законска регулатива:</a:t>
            </a:r>
          </a:p>
          <a:p>
            <a:pPr algn="just">
              <a:lnSpc>
                <a:spcPct val="90000"/>
              </a:lnSpc>
            </a:pPr>
            <a:r>
              <a:rPr lang="ru-RU" sz="2000" dirty="0" smtClean="0"/>
              <a:t>Правилник о ближим условима и начину остваривања исхране деце у предшколској установи (ʺСл. Гласник РСʺ бр. 39/2018)</a:t>
            </a:r>
          </a:p>
          <a:p>
            <a:pPr algn="just">
              <a:lnSpc>
                <a:spcPct val="90000"/>
              </a:lnSpc>
            </a:pPr>
            <a:r>
              <a:rPr lang="ru-RU" sz="2000" dirty="0" smtClean="0"/>
              <a:t>Правилник о ближим условима за организовање, остваривање и праћење исхране ученика у основној школи (Сл. гл. бр. 68/18) </a:t>
            </a:r>
            <a:endParaRPr lang="en-US" sz="2000" b="1" dirty="0" smtClean="0"/>
          </a:p>
          <a:p>
            <a:pPr>
              <a:lnSpc>
                <a:spcPct val="80000"/>
              </a:lnSpc>
            </a:pPr>
            <a:endParaRPr lang="en-US" sz="2000" b="1" dirty="0" smtClean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 typeface="Wingdings" pitchFamily="2" charset="2"/>
              <a:buChar char="Ø"/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Школски допунски оброк или школска ужина, има специфичне циљеве:</a:t>
            </a:r>
          </a:p>
          <a:p>
            <a:pPr algn="just">
              <a:lnSpc>
                <a:spcPct val="9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допуну енергије након другог или трећег школског часа</a:t>
            </a:r>
          </a:p>
          <a:p>
            <a:pPr algn="just">
              <a:lnSpc>
                <a:spcPct val="9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допуну нутритивних дефицита који постоје у породичној исхрани дате средине</a:t>
            </a:r>
          </a:p>
          <a:p>
            <a:pPr algn="just">
              <a:lnSpc>
                <a:spcPct val="9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стицање пожељних навика у исхрани </a:t>
            </a:r>
          </a:p>
          <a:p>
            <a:pPr algn="just">
              <a:lnSpc>
                <a:spcPct val="90000"/>
              </a:lnSpc>
            </a:pPr>
            <a:r>
              <a:rPr lang="sr-Cyrl-CS" sz="2400" dirty="0" smtClean="0">
                <a:latin typeface="Times New Roman" pitchFamily="18" charset="0"/>
                <a:cs typeface="Times New Roman" pitchFamily="18" charset="0"/>
              </a:rPr>
              <a:t>стицање елементарних  хигијенских навика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Исхрана старих људи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Сви принципи правилне исхране одрасле популације уз неке специфичности</a:t>
            </a:r>
          </a:p>
          <a:p>
            <a:pPr algn="just"/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унос довољне количине течности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чај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сок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исхране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базирати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житарицама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и производима од житарица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око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6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порција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дан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извор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витамина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гвожђа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цинка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мангана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фосфора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Препоруке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поврће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- 3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дневно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извор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витамина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С, 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фолне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калцијума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магнезијума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 у виду салата, свеже, или кувано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воће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бар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дневно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могућству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непрерађеном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свеже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млеко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млечне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производе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- 2-3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току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дана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месо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риба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 легуминозе, орашасто воће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употребљавати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највише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2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дневно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sr-Cyrl-R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користити немасна меса (живинско бело месо) и немасну рибу</a:t>
            </a:r>
          </a:p>
          <a:p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ограничено користити орашасто воће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C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јаја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употреб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љ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авати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највише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недељно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узимати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умерено до 5 грама на дан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None/>
            </a:pPr>
            <a:endParaRPr lang="en-US" sz="2800" dirty="0" smtClean="0">
              <a:latin typeface="CirilicaTimes" pitchFamily="34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Препоруке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0" algn="just"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Пожељно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узимати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готових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производа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суплемената, витамине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D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en-US" baseline="-25000" dirty="0" smtClean="0"/>
              <a:t>12</a:t>
            </a:r>
            <a:endParaRPr lang="sr-Latn-RS" dirty="0" smtClean="0"/>
          </a:p>
          <a:p>
            <a:pPr algn="just">
              <a:buFontTx/>
              <a:buNone/>
            </a:pP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као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калцијум и цинк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дневни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оброци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треба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буду количински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мањи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чешћи, препоручљиво је 5 оброка/дан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непосредно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спавања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узимати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храну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најмање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сата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sr-Cyrl-RS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dirty="0" smtClean="0">
                <a:latin typeface="Times New Roman" pitchFamily="18" charset="0"/>
                <a:cs typeface="Times New Roman" pitchFamily="18" charset="0"/>
              </a:rPr>
              <a:t>Водити рачуна о употреби лекова и суплемената и могућим међусобним интеракцијама као и интеракцијама са храном</a:t>
            </a: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смањивати постепено енергетске вредности дневних оброка и ускладити их са смањеним дневним енергетским потребама старих људи (од 70. год. смањивати за 350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kcal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на сваких 5 година)</a:t>
            </a: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припрема хране - кувањем или динстањем на води</a:t>
            </a: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не користити храну која има адитиве</a:t>
            </a:r>
          </a:p>
          <a:p>
            <a:pPr algn="just"/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редовно контролисати масне фракције крви и гликемију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581650"/>
          </a:xfrm>
        </p:spPr>
        <p:txBody>
          <a:bodyPr>
            <a:normAutofit lnSpcReduction="10000"/>
          </a:bodyPr>
          <a:lstStyle/>
          <a:p>
            <a:pPr marL="533400" indent="-533400" algn="just">
              <a:buFontTx/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 dirty="0" smtClean="0">
                <a:latin typeface="Times New Roman" pitchFamily="18" charset="0"/>
                <a:cs typeface="Times New Roman" pitchFamily="18" charset="0"/>
              </a:rPr>
              <a:t>ЗДРАВСТВЕНА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БЕЗБЕДН</a:t>
            </a:r>
            <a:r>
              <a:rPr lang="sr-Cyrl-RS" sz="2800" b="1" dirty="0" smtClean="0">
                <a:latin typeface="Times New Roman" pitchFamily="18" charset="0"/>
                <a:cs typeface="Times New Roman" pitchFamily="18" charset="0"/>
              </a:rPr>
              <a:t>ОСТ</a:t>
            </a:r>
            <a:endParaRPr lang="sr-Cyrl-C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33400" indent="-533400" algn="just">
              <a:buFontTx/>
              <a:buNone/>
            </a:pPr>
            <a:endParaRPr lang="sr-Cyrl-C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533400" indent="-533400" algn="just">
              <a:buFontTx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sr-Cyrl-RS" sz="28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sr-Cyrl-CS" sz="2800" dirty="0" smtClean="0">
                <a:latin typeface="Times New Roman" pitchFamily="18" charset="0"/>
                <a:cs typeface="Times New Roman" pitchFamily="18" charset="0"/>
              </a:rPr>
              <a:t>амирнице не треба да буду контаминиране/загађене штетним агенсима који могу да угрозе здравље људи: </a:t>
            </a:r>
          </a:p>
          <a:p>
            <a:pPr marL="533400" indent="-533400" algn="just">
              <a:buFontTx/>
              <a:buNone/>
            </a:pPr>
            <a:endParaRPr lang="sr-Cyrl-C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1714500" lvl="3" indent="-342900" algn="just">
              <a:buFont typeface="Wingdings" pitchFamily="2" charset="2"/>
              <a:buBlip>
                <a:blip r:embed="rId2"/>
              </a:buBlip>
            </a:pP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ФИЗИЧКИМ 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(остацима бета распада, металним опиљцима, страним примесама,...)</a:t>
            </a:r>
          </a:p>
          <a:p>
            <a:pPr marL="1714500" lvl="3" indent="-342900" algn="just">
              <a:buFont typeface="Wingdings" pitchFamily="2" charset="2"/>
              <a:buBlip>
                <a:blip r:embed="rId2"/>
              </a:buBlip>
            </a:pPr>
            <a:endParaRPr lang="sr-Cyrl-CS" b="1" dirty="0" smtClean="0">
              <a:latin typeface="Times New Roman" pitchFamily="18" charset="0"/>
              <a:cs typeface="Times New Roman" pitchFamily="18" charset="0"/>
            </a:endParaRPr>
          </a:p>
          <a:p>
            <a:pPr marL="1714500" lvl="3" indent="-342900" algn="just">
              <a:buFont typeface="Wingdings" pitchFamily="2" charset="2"/>
              <a:buBlip>
                <a:blip r:embed="rId2"/>
              </a:buBlip>
            </a:pP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ХЕМИЈСКИМ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(тешким металима, пестицидима, хормонима, антибиотицима и др.)</a:t>
            </a:r>
          </a:p>
          <a:p>
            <a:pPr marL="1714500" lvl="3" indent="-342900" algn="just">
              <a:buNone/>
            </a:pPr>
            <a:endParaRPr lang="sr-Cyrl-C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1714500" lvl="3" indent="-342900" algn="just">
              <a:buFont typeface="Wingdings" pitchFamily="2" charset="2"/>
              <a:buBlip>
                <a:blip r:embed="rId2"/>
              </a:buBlip>
            </a:pP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БИОЛОШКИМ </a:t>
            </a:r>
            <a:r>
              <a:rPr lang="sr-Cyrl-CS" sz="1800" dirty="0" smtClean="0">
                <a:latin typeface="Times New Roman" pitchFamily="18" charset="0"/>
                <a:cs typeface="Times New Roman" pitchFamily="18" charset="0"/>
              </a:rPr>
              <a:t>(инсектима, ларвама, алгама, бактеријама, вирусима,паразитима, гљивицама,....)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Latn-CS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765175"/>
            <a:ext cx="8229600" cy="5365750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sr-Cyrl-CS" b="1" dirty="0" smtClean="0">
                <a:latin typeface="Times New Roman" pitchFamily="18" charset="0"/>
                <a:cs typeface="Times New Roman" pitchFamily="18" charset="0"/>
              </a:rPr>
              <a:t>ИЗБАЛАНСИРАН</a:t>
            </a: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унос нутриената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>
              <a:lnSpc>
                <a:spcPct val="90000"/>
              </a:lnSpc>
              <a:buFontTx/>
              <a:buNone/>
            </a:pPr>
            <a:endParaRPr lang="sr-Cyrl-C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sr-Cyrl-CS" dirty="0" smtClean="0">
                <a:latin typeface="Times New Roman" pitchFamily="18" charset="0"/>
                <a:cs typeface="Times New Roman" pitchFamily="18" charset="0"/>
              </a:rPr>
              <a:t>   Обезбедити оптималан унос свих хранљивих супстанци, беланчевина, масти, угљених хидрата, витамина и минерала.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endParaRPr lang="sr-Latn-C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Правилна исхрана</a:t>
            </a:r>
            <a:r>
              <a:rPr lang="ru-RU" dirty="0" smtClean="0"/>
              <a:t/>
            </a:r>
            <a:br>
              <a:rPr lang="ru-RU" dirty="0" smtClean="0"/>
            </a:br>
            <a:endParaRPr lang="en-US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Повољно утиче на здравље и квалитет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живота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Превенира незаразне болести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Превенира болести и стања који су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последица неадекватне исхране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Побољшава одбрамбене способности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Поправља психофизичку кондицију 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радну способност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Доприноси усвајању правилних стилова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живота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Правилна исхрана и здравље људи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Правилна исхрана - уравнотежена исхрана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Макронутријенти (протеини, угљени хидрати,масти)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Микронутријенти (витамини, минерали)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2594</Words>
  <Application>Microsoft Office PowerPoint</Application>
  <PresentationFormat>On-screen Show (4:3)</PresentationFormat>
  <Paragraphs>387</Paragraphs>
  <Slides>55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Office Theme</vt:lpstr>
      <vt:lpstr>ИАС МЕДИЦИНЕ  ПРИМАРНА ЗДРАВСТВЕНА ЗАШТИТА</vt:lpstr>
      <vt:lpstr>ПРАВИЛНА ИСХРАНА  </vt:lpstr>
      <vt:lpstr>Slide 3</vt:lpstr>
      <vt:lpstr>Slide 4</vt:lpstr>
      <vt:lpstr>Slide 5</vt:lpstr>
      <vt:lpstr>Slide 6</vt:lpstr>
      <vt:lpstr>Slide 7</vt:lpstr>
      <vt:lpstr>Правилна исхрана </vt:lpstr>
      <vt:lpstr>Правилна исхрана и здравље људи</vt:lpstr>
      <vt:lpstr>ПОТРЕБЕ ЗА ХРАНОМ</vt:lpstr>
      <vt:lpstr>3-5-7 - Кључне речи за правилну исхрану </vt:lpstr>
      <vt:lpstr>ПРЕПОРУКЕ ЗА ЕНЕРГЕТСКИ УНОС</vt:lpstr>
      <vt:lpstr>Енергетске потребе деце до 5 година</vt:lpstr>
      <vt:lpstr>Енергетске потребе                                             преко 5 година старости</vt:lpstr>
      <vt:lpstr>ТРУДНИЦЕ</vt:lpstr>
      <vt:lpstr>Slide 16</vt:lpstr>
      <vt:lpstr>ДОЈИЉЕ</vt:lpstr>
      <vt:lpstr>ЕНЕРГЕТСКЕ ПОТРЕБЕ                        СТАРИХ ОСОБА</vt:lpstr>
      <vt:lpstr>Slide 19</vt:lpstr>
      <vt:lpstr>ПЛАНИРАЊЕ И САСТАВЉАЊЕ ДНЕВНОГ ОБРОКА</vt:lpstr>
      <vt:lpstr>ПЛАНИРАЊЕ И САСТАВЉАЊЕ ДНЕВНОГ ОБРОКА</vt:lpstr>
      <vt:lpstr>ПЛАНИРАЊЕ И САСТАВЉАЊЕ ДНЕВНОГ ОБРОКА</vt:lpstr>
      <vt:lpstr>ПЛАНИРАЊЕ И САСТАВЉАЊЕ ДНЕВНОГ ОБРОКА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ПЛАНИРАЊЕ И САСТАВЉАЊЕ ДНЕВНОГ ОБРОКА</vt:lpstr>
      <vt:lpstr>ПЛАНИРАЊЕ И САСТАВЉАЊЕ ДНЕВНОГ ОБРОКА</vt:lpstr>
      <vt:lpstr>ПЛАНИРАЊЕ И САСТАВЉАЊЕ ДНЕВНОГ ОБРОКА</vt:lpstr>
      <vt:lpstr>ПЛАНИРАЊЕ И САСТАВЉАЊЕ ДНЕВНОГ ОБРОКА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ЕНЕРГЕТСКЕ ПОТРЕБЕ</vt:lpstr>
      <vt:lpstr>Slide 46</vt:lpstr>
      <vt:lpstr>Slide 47</vt:lpstr>
      <vt:lpstr>Slide 48</vt:lpstr>
      <vt:lpstr>Slide 49</vt:lpstr>
      <vt:lpstr>Slide 50</vt:lpstr>
      <vt:lpstr>Slide 51</vt:lpstr>
      <vt:lpstr>Исхрана старих људи</vt:lpstr>
      <vt:lpstr>Препоруке</vt:lpstr>
      <vt:lpstr>Препоруке</vt:lpstr>
      <vt:lpstr>Slide 55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ИАС МЕДИЦИНЕ  ПРИМАРНА ЗДРАВСТВЕНА ЗАШТИТА</dc:title>
  <dc:creator>Nela</dc:creator>
  <cp:lastModifiedBy>nelad</cp:lastModifiedBy>
  <cp:revision>18</cp:revision>
  <dcterms:created xsi:type="dcterms:W3CDTF">2017-09-04T10:45:10Z</dcterms:created>
  <dcterms:modified xsi:type="dcterms:W3CDTF">2020-10-01T23:01:12Z</dcterms:modified>
</cp:coreProperties>
</file>